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8"/>
  </p:notesMasterIdLst>
  <p:handoutMasterIdLst>
    <p:handoutMasterId r:id="rId39"/>
  </p:handoutMasterIdLst>
  <p:sldIdLst>
    <p:sldId id="256" r:id="rId5"/>
    <p:sldId id="260" r:id="rId6"/>
    <p:sldId id="301" r:id="rId7"/>
    <p:sldId id="272" r:id="rId8"/>
    <p:sldId id="278" r:id="rId9"/>
    <p:sldId id="279" r:id="rId10"/>
    <p:sldId id="274" r:id="rId11"/>
    <p:sldId id="276" r:id="rId12"/>
    <p:sldId id="277" r:id="rId13"/>
    <p:sldId id="271" r:id="rId14"/>
    <p:sldId id="280" r:id="rId15"/>
    <p:sldId id="275" r:id="rId16"/>
    <p:sldId id="281" r:id="rId17"/>
    <p:sldId id="295" r:id="rId18"/>
    <p:sldId id="282" r:id="rId19"/>
    <p:sldId id="284" r:id="rId20"/>
    <p:sldId id="283" r:id="rId21"/>
    <p:sldId id="285" r:id="rId22"/>
    <p:sldId id="286" r:id="rId23"/>
    <p:sldId id="287" r:id="rId24"/>
    <p:sldId id="288" r:id="rId25"/>
    <p:sldId id="290" r:id="rId26"/>
    <p:sldId id="291" r:id="rId27"/>
    <p:sldId id="292" r:id="rId28"/>
    <p:sldId id="293" r:id="rId29"/>
    <p:sldId id="294" r:id="rId30"/>
    <p:sldId id="289" r:id="rId31"/>
    <p:sldId id="298" r:id="rId32"/>
    <p:sldId id="300" r:id="rId33"/>
    <p:sldId id="261" r:id="rId34"/>
    <p:sldId id="296" r:id="rId35"/>
    <p:sldId id="297" r:id="rId36"/>
    <p:sldId id="299" r:id="rId37"/>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653C8-8A0E-44E3-B1E6-9889FB576A2F}" v="3051" dt="2025-05-15T20:55:13.279"/>
    <p1510:client id="{4FD31087-19E0-4978-B4D9-AF06C68C0C2D}" v="1" dt="2025-05-15T08:33:16.837"/>
    <p1510:client id="{C59BA3C0-F47A-4388-9CA9-45CA54CA4B29}" v="6556" dt="2025-05-15T19:02:18.895"/>
    <p1510:client id="{DB3D1D1C-FFED-4583-B608-01A8DAD5EAB4}" v="2264" dt="2025-05-15T21:26:11.680"/>
    <p1510:client id="{F51E21AE-F453-49FE-9F42-DA7703B4FCAF}" v="42" dt="2025-05-16T06:15:36.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30.05.2025</a:t>
            </a:fld>
            <a:endParaRPr lang="fr-CH">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30/05/2025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a:t>
            </a:r>
          </a:p>
          <a:p>
            <a:r>
              <a:rPr lang="en-US"/>
              <a:t>Read title </a:t>
            </a:r>
          </a:p>
          <a:p>
            <a:r>
              <a:rPr lang="en-US" sz="1200" noProof="0"/>
              <a:t>Resolution of distinct rotational </a:t>
            </a:r>
            <a:r>
              <a:rPr lang="en-US" sz="1200" noProof="0" err="1"/>
              <a:t>substeps</a:t>
            </a:r>
            <a:r>
              <a:rPr lang="en-US" sz="1200" noProof="0"/>
              <a:t> by </a:t>
            </a:r>
            <a:r>
              <a:rPr lang="en-US" sz="1200" noProof="0" err="1"/>
              <a:t>submillisecond</a:t>
            </a:r>
            <a:r>
              <a:rPr lang="en-US" sz="1200" noProof="0"/>
              <a:t> kinetic analysis of F1-ATPase</a:t>
            </a:r>
            <a:endParaRPr lang="en-US"/>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a:p>
        </p:txBody>
      </p:sp>
    </p:spTree>
    <p:extLst>
      <p:ext uri="{BB962C8B-B14F-4D97-AF65-F5344CB8AC3E}">
        <p14:creationId xmlns:p14="http://schemas.microsoft.com/office/powerpoint/2010/main" val="413694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F50783-AAED-1941-8BCC-9F6140F0A6B1}" type="slidenum">
              <a:rPr lang="fr-FR" smtClean="0"/>
              <a:pPr/>
              <a:t>23</a:t>
            </a:fld>
            <a:endParaRPr lang="fr-FR"/>
          </a:p>
        </p:txBody>
      </p:sp>
    </p:spTree>
    <p:extLst>
      <p:ext uri="{BB962C8B-B14F-4D97-AF65-F5344CB8AC3E}">
        <p14:creationId xmlns:p14="http://schemas.microsoft.com/office/powerpoint/2010/main" val="301829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Size of rotor, 20 nm by 10 nm, </a:t>
            </a:r>
          </a:p>
          <a:p>
            <a:r>
              <a:rPr lang="en-US"/>
              <a:t>Rotation diameter of 22nm – 55 nm</a:t>
            </a:r>
          </a:p>
          <a:p>
            <a:r>
              <a:rPr lang="en-US"/>
              <a:t>Main answer, time resolved fluorescence imaging, single molecule excitation</a:t>
            </a:r>
          </a:p>
          <a:p>
            <a:r>
              <a:rPr lang="en-US"/>
              <a:t>allows microsecond imaging res.</a:t>
            </a:r>
          </a:p>
          <a:p>
            <a:r>
              <a:rPr lang="en-US"/>
              <a:t>Spatial resolution- 10-30 nm, almost too large, but possible</a:t>
            </a:r>
          </a:p>
          <a:p>
            <a:r>
              <a:rPr lang="en-US"/>
              <a:t>Much smaller than the bead, less friction/drag </a:t>
            </a:r>
          </a:p>
          <a:p>
            <a:r>
              <a:rPr lang="en-US"/>
              <a:t>Not NMR, molecule is too big, slows molecular tumbling and low quality signal due to line broadening and fast relaxation</a:t>
            </a:r>
          </a:p>
          <a:p>
            <a:endParaRPr lang="en-US"/>
          </a:p>
          <a:p>
            <a:r>
              <a:rPr lang="en-US"/>
              <a:t>TR-FRET attached to one of the alpha parts, difficult to select one per rotor but resolution is high enough, 1 to 10 nm</a:t>
            </a:r>
          </a:p>
          <a:p>
            <a:r>
              <a:rPr lang="en-US"/>
              <a:t>Temporal resolution of around 10 to 100 micro s, SUFFICIENT??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Simulations? Running simulations of the system to compliment experimental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https://www.bmglabtech.com/en/time-resolved-fluorescence/</a:t>
            </a:r>
          </a:p>
        </p:txBody>
      </p:sp>
      <p:sp>
        <p:nvSpPr>
          <p:cNvPr id="4" name="Slide Number Placeholder 3"/>
          <p:cNvSpPr>
            <a:spLocks noGrp="1"/>
          </p:cNvSpPr>
          <p:nvPr>
            <p:ph type="sldNum" sz="quarter" idx="5"/>
          </p:nvPr>
        </p:nvSpPr>
        <p:spPr/>
        <p:txBody>
          <a:bodyPr/>
          <a:lstStyle/>
          <a:p>
            <a:fld id="{4CF50783-AAED-1941-8BCC-9F6140F0A6B1}" type="slidenum">
              <a:rPr lang="fr-FR" smtClean="0"/>
              <a:pPr/>
              <a:t>30</a:t>
            </a:fld>
            <a:endParaRPr lang="fr-FR"/>
          </a:p>
        </p:txBody>
      </p:sp>
    </p:spTree>
    <p:extLst>
      <p:ext uri="{BB962C8B-B14F-4D97-AF65-F5344CB8AC3E}">
        <p14:creationId xmlns:p14="http://schemas.microsoft.com/office/powerpoint/2010/main" val="341214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C2E87-DCAE-277A-4E4D-F1D64BE4A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ED9D3-0391-1497-61A5-8EB32962F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EA9CBB-5AC8-2334-06C6-B5CEF81E18B1}"/>
              </a:ext>
            </a:extLst>
          </p:cNvPr>
          <p:cNvSpPr>
            <a:spLocks noGrp="1"/>
          </p:cNvSpPr>
          <p:nvPr>
            <p:ph type="body" idx="1"/>
          </p:nvPr>
        </p:nvSpPr>
        <p:spPr/>
        <p:txBody>
          <a:bodyPr/>
          <a:lstStyle/>
          <a:p>
            <a:r>
              <a:rPr lang="en-US"/>
              <a:t>ATP binding may be the principal source of these molecular rotors</a:t>
            </a:r>
            <a:r>
              <a:rPr lang="en-US">
                <a:sym typeface="Wingdings" panose="05000000000000000000" pitchFamily="2" charset="2"/>
              </a:rPr>
              <a:t> knowing </a:t>
            </a:r>
            <a:r>
              <a:rPr lang="en-US" err="1">
                <a:sym typeface="Wingdings" panose="05000000000000000000" pitchFamily="2" charset="2"/>
              </a:rPr>
              <a:t>kintetics</a:t>
            </a:r>
            <a:r>
              <a:rPr lang="en-US">
                <a:sym typeface="Wingdings" panose="05000000000000000000" pitchFamily="2" charset="2"/>
              </a:rPr>
              <a:t> means knowing how they function</a:t>
            </a:r>
          </a:p>
          <a:p>
            <a:r>
              <a:rPr lang="en-US">
                <a:sym typeface="Wingdings" panose="05000000000000000000" pitchFamily="2" charset="2"/>
              </a:rPr>
              <a:t>Several different proteins function with ATP such as Myosin</a:t>
            </a:r>
          </a:p>
          <a:p>
            <a:r>
              <a:rPr lang="en-US">
                <a:sym typeface="Wingdings" panose="05000000000000000000" pitchFamily="2" charset="2"/>
              </a:rPr>
              <a:t>protein family responsible for muscle contraction and in actin-based mobility</a:t>
            </a:r>
          </a:p>
          <a:p>
            <a:r>
              <a:rPr lang="en-US">
                <a:sym typeface="Wingdings" panose="05000000000000000000" pitchFamily="2" charset="2"/>
              </a:rPr>
              <a:t>converts chemical energy into mechanical energy</a:t>
            </a:r>
          </a:p>
          <a:p>
            <a:r>
              <a:rPr lang="en-US">
                <a:sym typeface="Wingdings" panose="05000000000000000000" pitchFamily="2" charset="2"/>
              </a:rPr>
              <a:t>ATP and hydrolysis product also near equilibrium</a:t>
            </a:r>
          </a:p>
          <a:p>
            <a:r>
              <a:rPr lang="en-US">
                <a:sym typeface="Wingdings" panose="05000000000000000000" pitchFamily="2" charset="2"/>
              </a:rPr>
              <a:t>Lots of proteins’ functioning could be understood with such studies</a:t>
            </a:r>
          </a:p>
          <a:p>
            <a:endParaRPr lang="en-US"/>
          </a:p>
        </p:txBody>
      </p:sp>
      <p:sp>
        <p:nvSpPr>
          <p:cNvPr id="4" name="Slide Number Placeholder 3">
            <a:extLst>
              <a:ext uri="{FF2B5EF4-FFF2-40B4-BE49-F238E27FC236}">
                <a16:creationId xmlns:a16="http://schemas.microsoft.com/office/drawing/2014/main" id="{CDC4C68A-14CF-9E71-DF87-E0CC4ED0B7BC}"/>
              </a:ext>
            </a:extLst>
          </p:cNvPr>
          <p:cNvSpPr>
            <a:spLocks noGrp="1"/>
          </p:cNvSpPr>
          <p:nvPr>
            <p:ph type="sldNum" sz="quarter" idx="5"/>
          </p:nvPr>
        </p:nvSpPr>
        <p:spPr/>
        <p:txBody>
          <a:bodyPr/>
          <a:lstStyle/>
          <a:p>
            <a:fld id="{4CF50783-AAED-1941-8BCC-9F6140F0A6B1}" type="slidenum">
              <a:rPr lang="fr-FR" smtClean="0"/>
              <a:pPr/>
              <a:t>31</a:t>
            </a:fld>
            <a:endParaRPr lang="fr-FR"/>
          </a:p>
        </p:txBody>
      </p:sp>
    </p:spTree>
    <p:extLst>
      <p:ext uri="{BB962C8B-B14F-4D97-AF65-F5344CB8AC3E}">
        <p14:creationId xmlns:p14="http://schemas.microsoft.com/office/powerpoint/2010/main" val="286181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2A969-7719-1F59-7186-0BC7392BF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9A497-BCA4-4CF7-A6B8-5484ABB5D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160C1-B8FE-B3A5-1949-97B7764899BB}"/>
              </a:ext>
            </a:extLst>
          </p:cNvPr>
          <p:cNvSpPr>
            <a:spLocks noGrp="1"/>
          </p:cNvSpPr>
          <p:nvPr>
            <p:ph type="body" idx="1"/>
          </p:nvPr>
        </p:nvSpPr>
        <p:spPr/>
        <p:txBody>
          <a:bodyPr/>
          <a:lstStyle/>
          <a:p>
            <a:r>
              <a:rPr lang="en-GB"/>
              <a:t>Phosphate Release Detection Using MDCC-PBP</a:t>
            </a:r>
          </a:p>
          <a:p>
            <a:r>
              <a:rPr lang="en-GB" b="0"/>
              <a:t>It’s a fluorescent </a:t>
            </a:r>
            <a:r>
              <a:rPr lang="en-GB" b="0" err="1"/>
              <a:t>probe</a:t>
            </a:r>
            <a:r>
              <a:rPr lang="en-GB" b="0" err="1">
                <a:sym typeface="Wingdings" panose="05000000000000000000" pitchFamily="2" charset="2"/>
              </a:rPr>
              <a:t>can</a:t>
            </a:r>
            <a:r>
              <a:rPr lang="en-GB" b="0">
                <a:sym typeface="Wingdings" panose="05000000000000000000" pitchFamily="2" charset="2"/>
              </a:rPr>
              <a:t> help </a:t>
            </a:r>
            <a:r>
              <a:rPr lang="en-GB" b="0" err="1">
                <a:sym typeface="Wingdings" panose="05000000000000000000" pitchFamily="2" charset="2"/>
              </a:rPr>
              <a:t>mesure</a:t>
            </a:r>
            <a:r>
              <a:rPr lang="en-GB" b="0">
                <a:sym typeface="Wingdings" panose="05000000000000000000" pitchFamily="2" charset="2"/>
              </a:rPr>
              <a:t> inorganic phosphate release</a:t>
            </a:r>
            <a:endParaRPr lang="en-GB" b="0"/>
          </a:p>
          <a:p>
            <a:r>
              <a:rPr lang="en-GB" b="0"/>
              <a:t>Has millisecond temporal resolution</a:t>
            </a:r>
          </a:p>
          <a:p>
            <a:r>
              <a:rPr lang="en-GB" b="0"/>
              <a:t>Has been used in literature</a:t>
            </a:r>
          </a:p>
          <a:p>
            <a:endParaRPr lang="en-GB" b="0"/>
          </a:p>
          <a:p>
            <a:r>
              <a:rPr lang="en-GB" b="0"/>
              <a:t>HOW IT WORKS:</a:t>
            </a:r>
          </a:p>
          <a:p>
            <a:r>
              <a:rPr lang="en-GB" b="0"/>
              <a:t>PBP: bacterial </a:t>
            </a:r>
            <a:r>
              <a:rPr lang="en-GB" b="0" err="1"/>
              <a:t>prot.</a:t>
            </a:r>
            <a:r>
              <a:rPr lang="en-GB" b="0"/>
              <a:t> Binds to phosphate with high affinity, conformation change while binding</a:t>
            </a:r>
            <a:r>
              <a:rPr lang="en-GB" b="0">
                <a:sym typeface="Wingdings" panose="05000000000000000000" pitchFamily="2" charset="2"/>
              </a:rPr>
              <a:t> open (unbound) to closed (bound)</a:t>
            </a:r>
            <a:endParaRPr lang="en-GB" b="0"/>
          </a:p>
          <a:p>
            <a:r>
              <a:rPr lang="en-GB" b="0"/>
              <a:t>PBP has cysteine labelled with MDCC (a </a:t>
            </a:r>
            <a:r>
              <a:rPr lang="en-GB" b="0" err="1"/>
              <a:t>flurophore</a:t>
            </a:r>
            <a:r>
              <a:rPr lang="en-GB" b="0"/>
              <a:t>)</a:t>
            </a:r>
          </a:p>
          <a:p>
            <a:r>
              <a:rPr lang="en-GB" b="0"/>
              <a:t>MDCC is very sensitive to conformational changes of PBP</a:t>
            </a:r>
          </a:p>
          <a:p>
            <a:r>
              <a:rPr lang="en-GB" b="0"/>
              <a:t>Upon binding, 5 fold fluorescence increase</a:t>
            </a:r>
          </a:p>
          <a:p>
            <a:endParaRPr lang="en-GB" b="0"/>
          </a:p>
          <a:p>
            <a:r>
              <a:rPr lang="en-GB" b="0"/>
              <a:t>Allows to see when the inorganic phosphate is released during the two </a:t>
            </a:r>
            <a:r>
              <a:rPr lang="en-GB" b="0" err="1"/>
              <a:t>mechanicly</a:t>
            </a:r>
            <a:r>
              <a:rPr lang="en-GB" b="0"/>
              <a:t> silent substeps</a:t>
            </a:r>
            <a:endParaRPr lang="en-US" b="0"/>
          </a:p>
        </p:txBody>
      </p:sp>
      <p:sp>
        <p:nvSpPr>
          <p:cNvPr id="4" name="Slide Number Placeholder 3">
            <a:extLst>
              <a:ext uri="{FF2B5EF4-FFF2-40B4-BE49-F238E27FC236}">
                <a16:creationId xmlns:a16="http://schemas.microsoft.com/office/drawing/2014/main" id="{30125E78-1070-B223-9230-BE10A3EFAA27}"/>
              </a:ext>
            </a:extLst>
          </p:cNvPr>
          <p:cNvSpPr>
            <a:spLocks noGrp="1"/>
          </p:cNvSpPr>
          <p:nvPr>
            <p:ph type="sldNum" sz="quarter" idx="5"/>
          </p:nvPr>
        </p:nvSpPr>
        <p:spPr/>
        <p:txBody>
          <a:bodyPr/>
          <a:lstStyle/>
          <a:p>
            <a:fld id="{4CF50783-AAED-1941-8BCC-9F6140F0A6B1}" type="slidenum">
              <a:rPr lang="fr-FR" smtClean="0"/>
              <a:pPr/>
              <a:t>32</a:t>
            </a:fld>
            <a:endParaRPr lang="fr-FR"/>
          </a:p>
        </p:txBody>
      </p:sp>
    </p:spTree>
    <p:extLst>
      <p:ext uri="{BB962C8B-B14F-4D97-AF65-F5344CB8AC3E}">
        <p14:creationId xmlns:p14="http://schemas.microsoft.com/office/powerpoint/2010/main" val="425243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F50783-AAED-1941-8BCC-9F6140F0A6B1}" type="slidenum">
              <a:rPr lang="fr-FR" smtClean="0"/>
              <a:pPr/>
              <a:t>33</a:t>
            </a:fld>
            <a:endParaRPr lang="fr-FR"/>
          </a:p>
        </p:txBody>
      </p:sp>
    </p:spTree>
    <p:extLst>
      <p:ext uri="{BB962C8B-B14F-4D97-AF65-F5344CB8AC3E}">
        <p14:creationId xmlns:p14="http://schemas.microsoft.com/office/powerpoint/2010/main" val="175744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ATP synthase </a:t>
            </a:r>
            <a:r>
              <a:rPr lang="fr-CH" err="1"/>
              <a:t>is</a:t>
            </a:r>
            <a:r>
              <a:rPr lang="fr-CH"/>
              <a:t> </a:t>
            </a:r>
            <a:r>
              <a:rPr lang="fr-CH" err="1"/>
              <a:t>molecular</a:t>
            </a:r>
            <a:r>
              <a:rPr lang="fr-CH"/>
              <a:t> rotor, a </a:t>
            </a:r>
            <a:r>
              <a:rPr lang="fr-CH" err="1"/>
              <a:t>protein</a:t>
            </a:r>
            <a:r>
              <a:rPr lang="fr-CH"/>
              <a:t>, an enzyme</a:t>
            </a:r>
          </a:p>
          <a:p>
            <a:r>
              <a:rPr lang="en-US"/>
              <a:t>lies across plasma membrane (prokaryotic) or lies across </a:t>
            </a:r>
            <a:r>
              <a:rPr lang="en-US" noProof="0"/>
              <a:t>inner mitochondrial membrane </a:t>
            </a:r>
            <a:r>
              <a:rPr lang="en-US"/>
              <a:t>(eukaryotic)</a:t>
            </a:r>
          </a:p>
          <a:p>
            <a:endParaRPr lang="fr-CH"/>
          </a:p>
          <a:p>
            <a:r>
              <a:rPr lang="fr-CH"/>
              <a:t>-ATPase (ATP synthase), made </a:t>
            </a:r>
            <a:r>
              <a:rPr lang="fr-CH" err="1"/>
              <a:t>from</a:t>
            </a:r>
            <a:r>
              <a:rPr lang="fr-CH"/>
              <a:t> Fo (water insoluble, in membrane) and F1 (water soluble)</a:t>
            </a:r>
          </a:p>
          <a:p>
            <a:r>
              <a:rPr lang="fr-CH"/>
              <a:t>F1 </a:t>
            </a:r>
            <a:r>
              <a:rPr lang="fr-CH" err="1"/>
              <a:t>motor</a:t>
            </a:r>
            <a:r>
              <a:rPr lang="fr-CH"/>
              <a:t>, </a:t>
            </a:r>
            <a:r>
              <a:rPr lang="fr-CH" err="1"/>
              <a:t>is</a:t>
            </a:r>
            <a:r>
              <a:rPr lang="fr-CH"/>
              <a:t> beta alpha, delta, gamma </a:t>
            </a:r>
            <a:r>
              <a:rPr lang="fr-CH" err="1"/>
              <a:t>eppsilon</a:t>
            </a:r>
            <a:endParaRPr lang="fr-CH"/>
          </a:p>
          <a:p>
            <a:r>
              <a:rPr lang="fr-CH"/>
              <a:t>Fo </a:t>
            </a:r>
            <a:r>
              <a:rPr lang="fr-CH" err="1"/>
              <a:t>motor</a:t>
            </a:r>
            <a:r>
              <a:rPr lang="fr-CH"/>
              <a:t> </a:t>
            </a:r>
            <a:r>
              <a:rPr lang="fr-CH" err="1"/>
              <a:t>is</a:t>
            </a:r>
            <a:r>
              <a:rPr lang="fr-CH"/>
              <a:t> the </a:t>
            </a:r>
            <a:r>
              <a:rPr lang="fr-CH" err="1"/>
              <a:t>rest</a:t>
            </a:r>
            <a:r>
              <a:rPr lang="fr-CH"/>
              <a:t>, spins due to proton binding to c </a:t>
            </a:r>
            <a:r>
              <a:rPr lang="fr-CH" err="1"/>
              <a:t>subunit</a:t>
            </a:r>
            <a:r>
              <a:rPr lang="fr-CH"/>
              <a:t>/proton flow</a:t>
            </a:r>
          </a:p>
          <a:p>
            <a:pPr marL="0" marR="0" lvl="0" indent="0" algn="l" defTabSz="914400" rtl="0" eaLnBrk="1" fontAlgn="auto" latinLnBrk="0" hangingPunct="1">
              <a:lnSpc>
                <a:spcPct val="100000"/>
              </a:lnSpc>
              <a:spcBef>
                <a:spcPts val="0"/>
              </a:spcBef>
              <a:spcAft>
                <a:spcPts val="0"/>
              </a:spcAft>
              <a:buClrTx/>
              <a:buSzTx/>
              <a:buFontTx/>
              <a:buNone/>
              <a:tabLst/>
              <a:defRPr/>
            </a:pPr>
            <a:r>
              <a:rPr lang="fr-CH">
                <a:sym typeface="Wingdings" panose="05000000000000000000" pitchFamily="2" charset="2"/>
              </a:rPr>
              <a:t></a:t>
            </a:r>
            <a:r>
              <a:rPr lang="en-US"/>
              <a:t>proton goes through half channel, binds to c and goes out after full c rotation.</a:t>
            </a:r>
            <a:endParaRPr lang="fr-CH">
              <a:sym typeface="Wingdings" panose="05000000000000000000" pitchFamily="2" charset="2"/>
            </a:endParaRPr>
          </a:p>
          <a:p>
            <a:r>
              <a:rPr lang="fr-CH">
                <a:sym typeface="Wingdings" panose="05000000000000000000" pitchFamily="2" charset="2"/>
              </a:rPr>
              <a:t> </a:t>
            </a:r>
            <a:r>
              <a:rPr lang="fr-CH" err="1">
                <a:sym typeface="Wingdings" panose="05000000000000000000" pitchFamily="2" charset="2"/>
              </a:rPr>
              <a:t>energy</a:t>
            </a:r>
            <a:r>
              <a:rPr lang="fr-CH">
                <a:sym typeface="Wingdings" panose="05000000000000000000" pitchFamily="2" charset="2"/>
              </a:rPr>
              <a:t> </a:t>
            </a:r>
            <a:r>
              <a:rPr lang="fr-CH" err="1">
                <a:sym typeface="Wingdings" panose="05000000000000000000" pitchFamily="2" charset="2"/>
              </a:rPr>
              <a:t>transfered</a:t>
            </a:r>
            <a:r>
              <a:rPr lang="fr-CH">
                <a:sym typeface="Wingdings" panose="05000000000000000000" pitchFamily="2" charset="2"/>
              </a:rPr>
              <a:t> by </a:t>
            </a:r>
            <a:r>
              <a:rPr lang="fr-CH" err="1">
                <a:sym typeface="Wingdings" panose="05000000000000000000" pitchFamily="2" charset="2"/>
              </a:rPr>
              <a:t>shaft</a:t>
            </a:r>
            <a:r>
              <a:rPr lang="fr-CH">
                <a:sym typeface="Wingdings" panose="05000000000000000000" pitchFamily="2" charset="2"/>
              </a:rPr>
              <a:t> (gamma) to F1 </a:t>
            </a:r>
            <a:r>
              <a:rPr lang="fr-CH" err="1">
                <a:sym typeface="Wingdings" panose="05000000000000000000" pitchFamily="2" charset="2"/>
              </a:rPr>
              <a:t>motor</a:t>
            </a:r>
            <a:endParaRPr lang="fr-CH">
              <a:sym typeface="Wingdings" panose="05000000000000000000" pitchFamily="2" charset="2"/>
            </a:endParaRPr>
          </a:p>
          <a:p>
            <a:r>
              <a:rPr lang="fr-CH">
                <a:sym typeface="Wingdings" panose="05000000000000000000" pitchFamily="2" charset="2"/>
              </a:rPr>
              <a:t>-As </a:t>
            </a:r>
            <a:r>
              <a:rPr lang="fr-CH" err="1">
                <a:sym typeface="Wingdings" panose="05000000000000000000" pitchFamily="2" charset="2"/>
              </a:rPr>
              <a:t>shaft</a:t>
            </a:r>
            <a:r>
              <a:rPr lang="fr-CH">
                <a:sym typeface="Wingdings" panose="05000000000000000000" pitchFamily="2" charset="2"/>
              </a:rPr>
              <a:t> </a:t>
            </a:r>
            <a:r>
              <a:rPr lang="fr-CH" err="1">
                <a:sym typeface="Wingdings" panose="05000000000000000000" pitchFamily="2" charset="2"/>
              </a:rPr>
              <a:t>rotates</a:t>
            </a:r>
            <a:r>
              <a:rPr lang="fr-CH">
                <a:sym typeface="Wingdings" panose="05000000000000000000" pitchFamily="2" charset="2"/>
              </a:rPr>
              <a:t>, </a:t>
            </a:r>
            <a:r>
              <a:rPr lang="fr-CH" err="1">
                <a:sym typeface="Wingdings" panose="05000000000000000000" pitchFamily="2" charset="2"/>
              </a:rPr>
              <a:t>conformational</a:t>
            </a:r>
            <a:r>
              <a:rPr lang="fr-CH">
                <a:sym typeface="Wingdings" panose="05000000000000000000" pitchFamily="2" charset="2"/>
              </a:rPr>
              <a:t> changes </a:t>
            </a:r>
            <a:r>
              <a:rPr lang="fr-CH" err="1">
                <a:sym typeface="Wingdings" panose="05000000000000000000" pitchFamily="2" charset="2"/>
              </a:rPr>
              <a:t>occure</a:t>
            </a:r>
            <a:r>
              <a:rPr lang="fr-CH">
                <a:sym typeface="Wingdings" panose="05000000000000000000" pitchFamily="2" charset="2"/>
              </a:rPr>
              <a:t> in </a:t>
            </a:r>
            <a:r>
              <a:rPr lang="fr-CH" err="1">
                <a:sym typeface="Wingdings" panose="05000000000000000000" pitchFamily="2" charset="2"/>
              </a:rPr>
              <a:t>catalytic</a:t>
            </a:r>
            <a:r>
              <a:rPr lang="fr-CH">
                <a:sym typeface="Wingdings" panose="05000000000000000000" pitchFamily="2" charset="2"/>
              </a:rPr>
              <a:t> </a:t>
            </a:r>
            <a:r>
              <a:rPr lang="fr-CH" err="1">
                <a:sym typeface="Wingdings" panose="05000000000000000000" pitchFamily="2" charset="2"/>
              </a:rPr>
              <a:t>subunits</a:t>
            </a:r>
            <a:endParaRPr lang="fr-CH"/>
          </a:p>
          <a:p>
            <a:r>
              <a:rPr lang="fr-CH"/>
              <a:t>-</a:t>
            </a:r>
            <a:r>
              <a:rPr lang="fr-CH" err="1"/>
              <a:t>would</a:t>
            </a:r>
            <a:r>
              <a:rPr lang="fr-CH"/>
              <a:t> </a:t>
            </a:r>
            <a:r>
              <a:rPr lang="fr-CH" err="1"/>
              <a:t>synthethise</a:t>
            </a:r>
            <a:r>
              <a:rPr lang="fr-CH"/>
              <a:t> ATP </a:t>
            </a:r>
            <a:r>
              <a:rPr lang="fr-CH" err="1"/>
              <a:t>using</a:t>
            </a:r>
            <a:r>
              <a:rPr lang="fr-CH"/>
              <a:t> proton flow </a:t>
            </a:r>
            <a:r>
              <a:rPr lang="fr-CH" err="1"/>
              <a:t>through</a:t>
            </a:r>
            <a:r>
              <a:rPr lang="fr-CH"/>
              <a:t> Fo( </a:t>
            </a:r>
            <a:r>
              <a:rPr lang="fr-CH" err="1"/>
              <a:t>transmembrane</a:t>
            </a:r>
            <a:r>
              <a:rPr lang="fr-CH"/>
              <a:t> part) due to pH </a:t>
            </a:r>
            <a:r>
              <a:rPr lang="fr-CH" err="1"/>
              <a:t>differential</a:t>
            </a:r>
            <a:r>
              <a:rPr lang="fr-CH"/>
              <a:t> and </a:t>
            </a:r>
            <a:r>
              <a:rPr lang="fr-CH" err="1"/>
              <a:t>electrical</a:t>
            </a:r>
            <a:r>
              <a:rPr lang="fr-CH"/>
              <a:t> membrane </a:t>
            </a:r>
            <a:r>
              <a:rPr lang="fr-CH" err="1"/>
              <a:t>potential</a:t>
            </a:r>
            <a:r>
              <a:rPr lang="fr-CH"/>
              <a:t> proton </a:t>
            </a:r>
            <a:r>
              <a:rPr lang="fr-CH" err="1"/>
              <a:t>electrochem</a:t>
            </a:r>
            <a:r>
              <a:rPr lang="fr-CH"/>
              <a:t> gradient flow</a:t>
            </a:r>
          </a:p>
          <a:p>
            <a:endParaRPr lang="fr-CH"/>
          </a:p>
          <a:p>
            <a:r>
              <a:rPr lang="fr-CH"/>
              <a:t>-proton flow </a:t>
            </a:r>
            <a:r>
              <a:rPr lang="fr-CH" err="1"/>
              <a:t>from</a:t>
            </a:r>
            <a:r>
              <a:rPr lang="fr-CH"/>
              <a:t> high concentration to </a:t>
            </a:r>
            <a:r>
              <a:rPr lang="fr-CH" err="1"/>
              <a:t>low</a:t>
            </a:r>
            <a:r>
              <a:rPr lang="fr-CH"/>
              <a:t> concentration</a:t>
            </a:r>
          </a:p>
          <a:p>
            <a:r>
              <a:rPr lang="fr-CH"/>
              <a:t>-ATP </a:t>
            </a:r>
            <a:r>
              <a:rPr lang="fr-CH" err="1"/>
              <a:t>hydrolysis</a:t>
            </a:r>
            <a:r>
              <a:rPr lang="fr-CH"/>
              <a:t> (F1 part, in vitro, but </a:t>
            </a:r>
            <a:r>
              <a:rPr lang="fr-CH" err="1"/>
              <a:t>pumps</a:t>
            </a:r>
            <a:r>
              <a:rPr lang="fr-CH"/>
              <a:t> protons </a:t>
            </a:r>
            <a:r>
              <a:rPr lang="fr-CH" err="1"/>
              <a:t>this</a:t>
            </a:r>
            <a:r>
              <a:rPr lang="fr-CH"/>
              <a:t> time)/</a:t>
            </a:r>
            <a:r>
              <a:rPr lang="fr-CH" err="1"/>
              <a:t>synthesis</a:t>
            </a:r>
            <a:r>
              <a:rPr lang="fr-CH"/>
              <a:t>, </a:t>
            </a:r>
            <a:r>
              <a:rPr lang="fr-CH" err="1"/>
              <a:t>both</a:t>
            </a:r>
            <a:r>
              <a:rPr lang="fr-CH"/>
              <a:t> </a:t>
            </a:r>
            <a:r>
              <a:rPr lang="fr-CH" err="1"/>
              <a:t>functions</a:t>
            </a:r>
            <a:r>
              <a:rPr lang="fr-CH"/>
              <a:t> possible. </a:t>
            </a:r>
          </a:p>
          <a:p>
            <a:endParaRPr lang="fr-CH"/>
          </a:p>
          <a:p>
            <a:r>
              <a:rPr lang="en-US"/>
              <a:t>Structure of F1: alpha and beta cylinder with gamma unit inside</a:t>
            </a:r>
          </a:p>
          <a:p>
            <a:r>
              <a:rPr lang="en-US"/>
              <a:t>Made from subunits:</a:t>
            </a:r>
          </a:p>
          <a:p>
            <a:r>
              <a:rPr lang="en-US"/>
              <a:t>Alpha: can bind ATP but no cat. activity</a:t>
            </a:r>
          </a:p>
          <a:p>
            <a:r>
              <a:rPr lang="en-US"/>
              <a:t>Beta: binding and hydrolysis of ATP through hydrogen bonding and electrostatic interactions, ATP/ADP are at </a:t>
            </a:r>
            <a:r>
              <a:rPr lang="en-US" err="1"/>
              <a:t>quilibrium</a:t>
            </a:r>
            <a:r>
              <a:rPr lang="en-US"/>
              <a:t> on beta site</a:t>
            </a:r>
          </a:p>
          <a:p>
            <a:r>
              <a:rPr lang="en-US"/>
              <a:t>Gamma: rotor, spins as binding and hydrolyzing take place</a:t>
            </a:r>
          </a:p>
          <a:p>
            <a:endParaRPr lang="fr-CH"/>
          </a:p>
          <a:p>
            <a:endParaRPr lang="fr-CH"/>
          </a:p>
          <a:p>
            <a:endParaRPr lang="fr-CH"/>
          </a:p>
          <a:p>
            <a:endParaRPr lang="fr-CH"/>
          </a:p>
          <a:p>
            <a:endParaRPr lang="fr-CH"/>
          </a:p>
          <a:p>
            <a:endParaRPr lang="en-US"/>
          </a:p>
        </p:txBody>
      </p:sp>
      <p:sp>
        <p:nvSpPr>
          <p:cNvPr id="4" name="Slide Number Placeholder 3"/>
          <p:cNvSpPr>
            <a:spLocks noGrp="1"/>
          </p:cNvSpPr>
          <p:nvPr>
            <p:ph type="sldNum" sz="quarter" idx="5"/>
          </p:nvPr>
        </p:nvSpPr>
        <p:spPr/>
        <p:txBody>
          <a:bodyPr/>
          <a:lstStyle/>
          <a:p>
            <a:fld id="{4CF50783-AAED-1941-8BCC-9F6140F0A6B1}" type="slidenum">
              <a:rPr lang="fr-FR" smtClean="0"/>
              <a:pPr/>
              <a:t>2</a:t>
            </a:fld>
            <a:endParaRPr lang="fr-FR"/>
          </a:p>
        </p:txBody>
      </p:sp>
    </p:spTree>
    <p:extLst>
      <p:ext uri="{BB962C8B-B14F-4D97-AF65-F5344CB8AC3E}">
        <p14:creationId xmlns:p14="http://schemas.microsoft.com/office/powerpoint/2010/main" val="97578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C8BA-A580-9CB8-3999-A03CDCC89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212A3-2486-E0E6-F557-7BE1A4D6C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D3EEA-3591-6996-67C2-D626B8F9EAE2}"/>
              </a:ext>
            </a:extLst>
          </p:cNvPr>
          <p:cNvSpPr>
            <a:spLocks noGrp="1"/>
          </p:cNvSpPr>
          <p:nvPr>
            <p:ph type="body" idx="1"/>
          </p:nvPr>
        </p:nvSpPr>
        <p:spPr/>
        <p:txBody>
          <a:bodyPr/>
          <a:lstStyle/>
          <a:p>
            <a:r>
              <a:rPr lang="fr-CH"/>
              <a:t>F-ATPase- a type of ATP synthase- </a:t>
            </a:r>
            <a:r>
              <a:rPr lang="fr-CH" err="1"/>
              <a:t>found</a:t>
            </a:r>
            <a:r>
              <a:rPr lang="fr-CH"/>
              <a:t> in </a:t>
            </a:r>
            <a:r>
              <a:rPr lang="fr-CH" err="1"/>
              <a:t>bacterial</a:t>
            </a:r>
            <a:r>
              <a:rPr lang="fr-CH"/>
              <a:t> plasma membrane, mitochondrial membranes, </a:t>
            </a:r>
          </a:p>
          <a:p>
            <a:r>
              <a:rPr lang="fr-CH"/>
              <a:t>Works </a:t>
            </a:r>
            <a:r>
              <a:rPr lang="fr-CH" err="1"/>
              <a:t>usually</a:t>
            </a:r>
            <a:r>
              <a:rPr lang="fr-CH"/>
              <a:t> as synthase- </a:t>
            </a:r>
            <a:r>
              <a:rPr lang="fr-CH" err="1"/>
              <a:t>synthesis</a:t>
            </a:r>
            <a:r>
              <a:rPr lang="fr-CH"/>
              <a:t> of ATP</a:t>
            </a:r>
          </a:p>
          <a:p>
            <a:r>
              <a:rPr lang="fr-CH"/>
              <a:t>-F1-part of the ATP synthase(water soluble part,</a:t>
            </a:r>
            <a:r>
              <a:rPr lang="en-US"/>
              <a:t> a3b3gamma delta epsilon)</a:t>
            </a:r>
            <a:r>
              <a:rPr lang="fr-CH"/>
              <a:t> </a:t>
            </a:r>
            <a:r>
              <a:rPr lang="fr-CH">
                <a:sym typeface="Wingdings" panose="05000000000000000000" pitchFamily="2" charset="2"/>
              </a:rPr>
              <a:t> </a:t>
            </a:r>
            <a:r>
              <a:rPr lang="fr-CH" err="1">
                <a:sym typeface="Wingdings" panose="05000000000000000000" pitchFamily="2" charset="2"/>
              </a:rPr>
              <a:t>hydrolises</a:t>
            </a:r>
            <a:r>
              <a:rPr lang="fr-CH">
                <a:sym typeface="Wingdings" panose="05000000000000000000" pitchFamily="2" charset="2"/>
              </a:rPr>
              <a:t> ATP </a:t>
            </a:r>
            <a:r>
              <a:rPr lang="fr-CH" err="1">
                <a:sym typeface="Wingdings" panose="05000000000000000000" pitchFamily="2" charset="2"/>
              </a:rPr>
              <a:t>which</a:t>
            </a:r>
            <a:r>
              <a:rPr lang="fr-CH">
                <a:sym typeface="Wingdings" panose="05000000000000000000" pitchFamily="2" charset="2"/>
              </a:rPr>
              <a:t> </a:t>
            </a:r>
            <a:r>
              <a:rPr lang="fr-CH" err="1">
                <a:sym typeface="Wingdings" panose="05000000000000000000" pitchFamily="2" charset="2"/>
              </a:rPr>
              <a:t>rotates</a:t>
            </a:r>
            <a:r>
              <a:rPr lang="fr-CH">
                <a:sym typeface="Wingdings" panose="05000000000000000000" pitchFamily="2" charset="2"/>
              </a:rPr>
              <a:t> rotor</a:t>
            </a:r>
          </a:p>
          <a:p>
            <a:r>
              <a:rPr lang="fr-CH">
                <a:sym typeface="Wingdings" panose="05000000000000000000" pitchFamily="2" charset="2"/>
              </a:rPr>
              <a:t>more ATP = </a:t>
            </a:r>
            <a:r>
              <a:rPr lang="fr-CH" err="1">
                <a:sym typeface="Wingdings" panose="05000000000000000000" pitchFamily="2" charset="2"/>
              </a:rPr>
              <a:t>higher</a:t>
            </a:r>
            <a:r>
              <a:rPr lang="fr-CH">
                <a:sym typeface="Wingdings" panose="05000000000000000000" pitchFamily="2" charset="2"/>
              </a:rPr>
              <a:t> rotation rate </a:t>
            </a:r>
            <a:r>
              <a:rPr lang="fr-CH" err="1">
                <a:sym typeface="Wingdings" panose="05000000000000000000" pitchFamily="2" charset="2"/>
              </a:rPr>
              <a:t>until</a:t>
            </a:r>
            <a:r>
              <a:rPr lang="fr-CH">
                <a:sym typeface="Wingdings" panose="05000000000000000000" pitchFamily="2" charset="2"/>
              </a:rPr>
              <a:t> saturation</a:t>
            </a:r>
            <a:endParaRPr lang="fr-CH"/>
          </a:p>
          <a:p>
            <a:r>
              <a:rPr lang="fr-CH"/>
              <a:t>-</a:t>
            </a:r>
            <a:r>
              <a:rPr lang="fr-CH" err="1"/>
              <a:t>Here</a:t>
            </a:r>
            <a:r>
              <a:rPr lang="fr-CH"/>
              <a:t>, </a:t>
            </a:r>
            <a:r>
              <a:rPr lang="fr-CH" err="1"/>
              <a:t>from</a:t>
            </a:r>
            <a:r>
              <a:rPr lang="fr-CH"/>
              <a:t> </a:t>
            </a:r>
            <a:r>
              <a:rPr lang="en-US"/>
              <a:t>Bacillus PS3 bacteria</a:t>
            </a:r>
            <a:r>
              <a:rPr lang="fr-CH"/>
              <a:t> </a:t>
            </a:r>
            <a:r>
              <a:rPr lang="en-US"/>
              <a:t>what is used in this study, but bound to surface</a:t>
            </a:r>
          </a:p>
          <a:p>
            <a:r>
              <a:rPr lang="en-US"/>
              <a:t>-Works just as explained before, but no Fo no proton flow</a:t>
            </a:r>
          </a:p>
          <a:p>
            <a:endParaRPr lang="en-US"/>
          </a:p>
          <a:p>
            <a:r>
              <a:rPr lang="en-US"/>
              <a:t>ON IMAGE: </a:t>
            </a:r>
          </a:p>
          <a:p>
            <a:r>
              <a:rPr lang="en-US"/>
              <a:t>Gold beat coated with biotinylated BSA (bovine serum </a:t>
            </a:r>
            <a:r>
              <a:rPr lang="en-US" err="1"/>
              <a:t>albumine</a:t>
            </a:r>
            <a:r>
              <a:rPr lang="en-US"/>
              <a:t>, protein Streptavidin to connect rotor to bead)</a:t>
            </a:r>
          </a:p>
          <a:p>
            <a:r>
              <a:rPr lang="en-US"/>
              <a:t>Different object bound to it for study its kinetic properties, gold or polystyrene bead, and actin filament</a:t>
            </a:r>
          </a:p>
          <a:p>
            <a:endParaRPr lang="en-US"/>
          </a:p>
          <a:p>
            <a:endParaRPr lang="en-US"/>
          </a:p>
          <a:p>
            <a:endParaRPr lang="en-US"/>
          </a:p>
        </p:txBody>
      </p:sp>
      <p:sp>
        <p:nvSpPr>
          <p:cNvPr id="4" name="Slide Number Placeholder 3">
            <a:extLst>
              <a:ext uri="{FF2B5EF4-FFF2-40B4-BE49-F238E27FC236}">
                <a16:creationId xmlns:a16="http://schemas.microsoft.com/office/drawing/2014/main" id="{FF6FC40C-DBF6-0A01-3DB5-1B28E400914F}"/>
              </a:ext>
            </a:extLst>
          </p:cNvPr>
          <p:cNvSpPr>
            <a:spLocks noGrp="1"/>
          </p:cNvSpPr>
          <p:nvPr>
            <p:ph type="sldNum" sz="quarter" idx="5"/>
          </p:nvPr>
        </p:nvSpPr>
        <p:spPr/>
        <p:txBody>
          <a:bodyPr/>
          <a:lstStyle/>
          <a:p>
            <a:fld id="{4CF50783-AAED-1941-8BCC-9F6140F0A6B1}" type="slidenum">
              <a:rPr lang="fr-FR" smtClean="0"/>
              <a:pPr/>
              <a:t>3</a:t>
            </a:fld>
            <a:endParaRPr lang="fr-FR"/>
          </a:p>
        </p:txBody>
      </p:sp>
    </p:spTree>
    <p:extLst>
      <p:ext uri="{BB962C8B-B14F-4D97-AF65-F5344CB8AC3E}">
        <p14:creationId xmlns:p14="http://schemas.microsoft.com/office/powerpoint/2010/main" val="283985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to study: know function and approximate structure of protein and that ATPase is a transmembrane protein</a:t>
            </a:r>
          </a:p>
          <a:p>
            <a:r>
              <a:rPr lang="en-US"/>
              <a:t>-Isolation of F1 and observation of gamma rotation during ATP hydrolysis</a:t>
            </a:r>
          </a:p>
          <a:p>
            <a:r>
              <a:rPr lang="en-US"/>
              <a:t>-Uncertainty about the catalytic sites of ATP synthesis</a:t>
            </a:r>
          </a:p>
          <a:p>
            <a:r>
              <a:rPr lang="en-US"/>
              <a:t>-Interaction with </a:t>
            </a:r>
            <a:r>
              <a:rPr lang="en-US" err="1"/>
              <a:t>subtrate</a:t>
            </a:r>
            <a:r>
              <a:rPr lang="en-US"/>
              <a:t> and roles of Alpha beta and gamma are different</a:t>
            </a:r>
          </a:p>
          <a:p>
            <a:r>
              <a:rPr lang="en-US"/>
              <a:t>-Researchers knew that ATP synthesis was coupled to proton flow through gamma linked to F1 but </a:t>
            </a:r>
            <a:r>
              <a:rPr lang="en-US" err="1"/>
              <a:t>uknown</a:t>
            </a:r>
            <a:r>
              <a:rPr lang="en-US"/>
              <a:t> sub-steps of rotor and </a:t>
            </a:r>
            <a:r>
              <a:rPr lang="en-US" err="1"/>
              <a:t>assoaicated</a:t>
            </a:r>
            <a:r>
              <a:rPr lang="en-US"/>
              <a:t> kinetics</a:t>
            </a:r>
          </a:p>
        </p:txBody>
      </p:sp>
      <p:sp>
        <p:nvSpPr>
          <p:cNvPr id="4" name="Slide Number Placeholder 3"/>
          <p:cNvSpPr>
            <a:spLocks noGrp="1"/>
          </p:cNvSpPr>
          <p:nvPr>
            <p:ph type="sldNum" sz="quarter" idx="5"/>
          </p:nvPr>
        </p:nvSpPr>
        <p:spPr/>
        <p:txBody>
          <a:bodyPr/>
          <a:lstStyle/>
          <a:p>
            <a:fld id="{4CF50783-AAED-1941-8BCC-9F6140F0A6B1}" type="slidenum">
              <a:rPr lang="fr-FR" smtClean="0"/>
              <a:pPr/>
              <a:t>4</a:t>
            </a:fld>
            <a:endParaRPr lang="fr-FR"/>
          </a:p>
        </p:txBody>
      </p:sp>
    </p:spTree>
    <p:extLst>
      <p:ext uri="{BB962C8B-B14F-4D97-AF65-F5344CB8AC3E}">
        <p14:creationId xmlns:p14="http://schemas.microsoft.com/office/powerpoint/2010/main" val="182225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prior to study showing ATP hydrolysis  equals 3 times rot. Rate, assumption this was due to </a:t>
            </a:r>
            <a:r>
              <a:rPr lang="en-US" err="1"/>
              <a:t>hexameric</a:t>
            </a:r>
            <a:r>
              <a:rPr lang="en-US"/>
              <a:t>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-Hypothesis that the ATP hydrolysis on beta subunits would induce gamma rotation (makes the motor run)</a:t>
            </a:r>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US"/>
              <a:t>-Perhaps a different mechanism was present at </a:t>
            </a:r>
            <a:r>
              <a:rPr lang="en-US" noProof="0"/>
              <a:t>mM concentration </a:t>
            </a:r>
            <a:r>
              <a:rPr lang="en-US"/>
              <a:t>due to smooth motion at mM conc. or that faster rotation produced more friction</a:t>
            </a:r>
            <a:r>
              <a:rPr lang="en-US">
                <a:sym typeface="Wingdings" panose="05000000000000000000" pitchFamily="2" charset="2"/>
              </a:rPr>
              <a:t> causing resistance against rotation</a:t>
            </a:r>
            <a:endParaRPr lang="en-US"/>
          </a:p>
        </p:txBody>
      </p:sp>
      <p:sp>
        <p:nvSpPr>
          <p:cNvPr id="4" name="Slide Number Placeholder 3"/>
          <p:cNvSpPr>
            <a:spLocks noGrp="1"/>
          </p:cNvSpPr>
          <p:nvPr>
            <p:ph type="sldNum" sz="quarter" idx="5"/>
          </p:nvPr>
        </p:nvSpPr>
        <p:spPr/>
        <p:txBody>
          <a:bodyPr/>
          <a:lstStyle/>
          <a:p>
            <a:fld id="{4CF50783-AAED-1941-8BCC-9F6140F0A6B1}" type="slidenum">
              <a:rPr lang="fr-FR" smtClean="0"/>
              <a:pPr/>
              <a:t>5</a:t>
            </a:fld>
            <a:endParaRPr lang="fr-FR"/>
          </a:p>
        </p:txBody>
      </p:sp>
    </p:spTree>
    <p:extLst>
      <p:ext uri="{BB962C8B-B14F-4D97-AF65-F5344CB8AC3E}">
        <p14:creationId xmlns:p14="http://schemas.microsoft.com/office/powerpoint/2010/main" val="282755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DAC1B-1CF8-BD22-2A65-3EB602692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6EF3D-1CDF-8168-B804-F36AF8754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15D2C-12C5-4B2C-A5DB-8FBD4DC4B69E}"/>
              </a:ext>
            </a:extLst>
          </p:cNvPr>
          <p:cNvSpPr>
            <a:spLocks noGrp="1"/>
          </p:cNvSpPr>
          <p:nvPr>
            <p:ph type="body" idx="1"/>
          </p:nvPr>
        </p:nvSpPr>
        <p:spPr/>
        <p:txBody>
          <a:bodyPr/>
          <a:lstStyle/>
          <a:p>
            <a:endParaRPr lang="LID4096"/>
          </a:p>
        </p:txBody>
      </p:sp>
      <p:sp>
        <p:nvSpPr>
          <p:cNvPr id="4" name="Slide Number Placeholder 3">
            <a:extLst>
              <a:ext uri="{FF2B5EF4-FFF2-40B4-BE49-F238E27FC236}">
                <a16:creationId xmlns:a16="http://schemas.microsoft.com/office/drawing/2014/main" id="{942D8561-5A30-7864-672D-A1D3325FB304}"/>
              </a:ext>
            </a:extLst>
          </p:cNvPr>
          <p:cNvSpPr>
            <a:spLocks noGrp="1"/>
          </p:cNvSpPr>
          <p:nvPr>
            <p:ph type="sldNum" sz="quarter" idx="5"/>
          </p:nvPr>
        </p:nvSpPr>
        <p:spPr/>
        <p:txBody>
          <a:bodyPr/>
          <a:lstStyle/>
          <a:p>
            <a:fld id="{4CF50783-AAED-1941-8BCC-9F6140F0A6B1}" type="slidenum">
              <a:rPr lang="fr-FR" smtClean="0"/>
              <a:pPr/>
              <a:t>8</a:t>
            </a:fld>
            <a:endParaRPr lang="fr-FR"/>
          </a:p>
        </p:txBody>
      </p:sp>
    </p:spTree>
    <p:extLst>
      <p:ext uri="{BB962C8B-B14F-4D97-AF65-F5344CB8AC3E}">
        <p14:creationId xmlns:p14="http://schemas.microsoft.com/office/powerpoint/2010/main" val="416631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90AA1-C86B-4251-CFC4-CCE47C9EE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DF61E-E872-0F1E-392C-8842ED19B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EA968-744D-4081-9F5D-375F7A65BCF3}"/>
              </a:ext>
            </a:extLst>
          </p:cNvPr>
          <p:cNvSpPr>
            <a:spLocks noGrp="1"/>
          </p:cNvSpPr>
          <p:nvPr>
            <p:ph type="body" idx="1"/>
          </p:nvPr>
        </p:nvSpPr>
        <p:spPr/>
        <p:txBody>
          <a:bodyPr/>
          <a:lstStyle/>
          <a:p>
            <a:endParaRPr lang="LID4096"/>
          </a:p>
        </p:txBody>
      </p:sp>
      <p:sp>
        <p:nvSpPr>
          <p:cNvPr id="4" name="Slide Number Placeholder 3">
            <a:extLst>
              <a:ext uri="{FF2B5EF4-FFF2-40B4-BE49-F238E27FC236}">
                <a16:creationId xmlns:a16="http://schemas.microsoft.com/office/drawing/2014/main" id="{936A7F6D-B582-208B-8DA4-373B9282B3AF}"/>
              </a:ext>
            </a:extLst>
          </p:cNvPr>
          <p:cNvSpPr>
            <a:spLocks noGrp="1"/>
          </p:cNvSpPr>
          <p:nvPr>
            <p:ph type="sldNum" sz="quarter" idx="5"/>
          </p:nvPr>
        </p:nvSpPr>
        <p:spPr/>
        <p:txBody>
          <a:bodyPr/>
          <a:lstStyle/>
          <a:p>
            <a:fld id="{4CF50783-AAED-1941-8BCC-9F6140F0A6B1}" type="slidenum">
              <a:rPr lang="fr-FR" smtClean="0"/>
              <a:pPr/>
              <a:t>9</a:t>
            </a:fld>
            <a:endParaRPr lang="fr-FR"/>
          </a:p>
        </p:txBody>
      </p:sp>
    </p:spTree>
    <p:extLst>
      <p:ext uri="{BB962C8B-B14F-4D97-AF65-F5344CB8AC3E}">
        <p14:creationId xmlns:p14="http://schemas.microsoft.com/office/powerpoint/2010/main" val="382506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4CF50783-AAED-1941-8BCC-9F6140F0A6B1}" type="slidenum">
              <a:rPr lang="fr-FR" smtClean="0"/>
              <a:pPr/>
              <a:t>12</a:t>
            </a:fld>
            <a:endParaRPr lang="fr-FR"/>
          </a:p>
        </p:txBody>
      </p:sp>
    </p:spTree>
    <p:extLst>
      <p:ext uri="{BB962C8B-B14F-4D97-AF65-F5344CB8AC3E}">
        <p14:creationId xmlns:p14="http://schemas.microsoft.com/office/powerpoint/2010/main" val="376740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F50783-AAED-1941-8BCC-9F6140F0A6B1}" type="slidenum">
              <a:rPr lang="fr-FR" smtClean="0"/>
              <a:pPr/>
              <a:t>22</a:t>
            </a:fld>
            <a:endParaRPr lang="fr-FR"/>
          </a:p>
        </p:txBody>
      </p:sp>
    </p:spTree>
    <p:extLst>
      <p:ext uri="{BB962C8B-B14F-4D97-AF65-F5344CB8AC3E}">
        <p14:creationId xmlns:p14="http://schemas.microsoft.com/office/powerpoint/2010/main" val="3309862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a:t>Modifiez le style du titre</a:t>
            </a:r>
            <a:endParaRPr lang="en-US"/>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a:t>Modifier les styles du texte du masque</a:t>
            </a:r>
          </a:p>
          <a:p>
            <a:pPr lvl="1"/>
            <a:r>
              <a:rPr lang="fr-FR"/>
              <a:t>Deuxième niveau</a:t>
            </a:r>
          </a:p>
          <a:p>
            <a:pPr lvl="2"/>
            <a:r>
              <a:rPr lang="fr-FR"/>
              <a:t>Troisième niveau
Quatrième niveau
Cinquième niveau</a:t>
            </a:r>
            <a:endParaRPr lang="en-US"/>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ature.com/articles/s41467-021-25029-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mdpi.com/1422-0067/24/6/5417"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mdpi.com/1422-0067/24/6/541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a:xfrm>
            <a:off x="6405563" y="329105"/>
            <a:ext cx="2738437" cy="2338387"/>
          </a:xfrm>
        </p:spPr>
        <p:txBody>
          <a:bodyPr>
            <a:normAutofit/>
          </a:bodyPr>
          <a:lstStyle/>
          <a:p>
            <a:r>
              <a:rPr lang="en-US" sz="2600" noProof="0"/>
              <a:t>Resolution of distinct rotational </a:t>
            </a:r>
            <a:r>
              <a:rPr lang="en-US" sz="2600" noProof="0" err="1"/>
              <a:t>substeps</a:t>
            </a:r>
            <a:r>
              <a:rPr lang="en-US" sz="2600" noProof="0"/>
              <a:t> by </a:t>
            </a:r>
            <a:r>
              <a:rPr lang="en-US" sz="2600" noProof="0" err="1"/>
              <a:t>submillisecond</a:t>
            </a:r>
            <a:r>
              <a:rPr lang="en-US" sz="2600" noProof="0"/>
              <a:t> kinetic analysis of F1-ATPase</a:t>
            </a:r>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4576763" y="2667492"/>
            <a:ext cx="1828800" cy="1568450"/>
          </a:xfrm>
        </p:spPr>
        <p:txBody>
          <a:bodyPr/>
          <a:lstStyle/>
          <a:p>
            <a:r>
              <a:rPr lang="en-US" b="0" i="0" noProof="0">
                <a:effectLst/>
                <a:latin typeface="-apple-system"/>
                <a:cs typeface="Arial"/>
              </a:rPr>
              <a:t>Aldric Mercier, Emile Chauvel, Ami </a:t>
            </a:r>
            <a:r>
              <a:rPr lang="en-US" noProof="0">
                <a:latin typeface="-apple-system"/>
                <a:cs typeface="Arial"/>
              </a:rPr>
              <a:t>De</a:t>
            </a:r>
            <a:r>
              <a:rPr lang="en-US" b="0" i="0" noProof="0">
                <a:effectLst/>
                <a:latin typeface="-apple-system"/>
                <a:cs typeface="Arial"/>
              </a:rPr>
              <a:t> Carli, Théo Rousset</a:t>
            </a:r>
            <a:endParaRPr lang="en-US" noProof="0">
              <a:cs typeface="Arial"/>
            </a:endParaRPr>
          </a:p>
        </p:txBody>
      </p:sp>
      <p:pic>
        <p:nvPicPr>
          <p:cNvPr id="8" name="Picture 7">
            <a:extLst>
              <a:ext uri="{FF2B5EF4-FFF2-40B4-BE49-F238E27FC236}">
                <a16:creationId xmlns:a16="http://schemas.microsoft.com/office/drawing/2014/main" id="{BE75B9A0-C5DD-2103-3426-885E236C949E}"/>
              </a:ext>
            </a:extLst>
          </p:cNvPr>
          <p:cNvPicPr>
            <a:picLocks noChangeAspect="1"/>
          </p:cNvPicPr>
          <p:nvPr/>
        </p:nvPicPr>
        <p:blipFill>
          <a:blip r:embed="rId3"/>
          <a:stretch>
            <a:fillRect/>
          </a:stretch>
        </p:blipFill>
        <p:spPr>
          <a:xfrm>
            <a:off x="1072154" y="972369"/>
            <a:ext cx="2982375" cy="3198762"/>
          </a:xfrm>
          <a:prstGeom prst="rect">
            <a:avLst/>
          </a:prstGeom>
        </p:spPr>
      </p:pic>
      <p:sp>
        <p:nvSpPr>
          <p:cNvPr id="9" name="TextBox 8">
            <a:extLst>
              <a:ext uri="{FF2B5EF4-FFF2-40B4-BE49-F238E27FC236}">
                <a16:creationId xmlns:a16="http://schemas.microsoft.com/office/drawing/2014/main" id="{6317B0FE-FC3F-F1E9-F9B4-4F0BE85494D0}"/>
              </a:ext>
            </a:extLst>
          </p:cNvPr>
          <p:cNvSpPr txBox="1"/>
          <p:nvPr/>
        </p:nvSpPr>
        <p:spPr>
          <a:xfrm>
            <a:off x="602317" y="4158617"/>
            <a:ext cx="3786187" cy="715581"/>
          </a:xfrm>
          <a:prstGeom prst="rect">
            <a:avLst/>
          </a:prstGeom>
          <a:noFill/>
        </p:spPr>
        <p:txBody>
          <a:bodyPr wrap="square" rtlCol="0">
            <a:spAutoFit/>
          </a:bodyPr>
          <a:lstStyle/>
          <a:p>
            <a:r>
              <a:rPr lang="en-US" i="0" noProof="0">
                <a:solidFill>
                  <a:srgbClr val="222222"/>
                </a:solidFill>
                <a:effectLst/>
                <a:latin typeface="Harding"/>
              </a:rPr>
              <a:t>Cryo-EM maps of </a:t>
            </a:r>
            <a:r>
              <a:rPr lang="en-US" i="1" noProof="0">
                <a:solidFill>
                  <a:srgbClr val="222222"/>
                </a:solidFill>
                <a:effectLst/>
                <a:latin typeface="Harding"/>
              </a:rPr>
              <a:t>Bacillus</a:t>
            </a:r>
            <a:r>
              <a:rPr lang="en-US" i="0" noProof="0">
                <a:solidFill>
                  <a:srgbClr val="222222"/>
                </a:solidFill>
                <a:effectLst/>
                <a:latin typeface="Harding"/>
              </a:rPr>
              <a:t> PS3 F</a:t>
            </a:r>
            <a:r>
              <a:rPr lang="en-US" i="0" baseline="-25000" noProof="0">
                <a:solidFill>
                  <a:srgbClr val="222222"/>
                </a:solidFill>
                <a:effectLst/>
                <a:latin typeface="Harding"/>
              </a:rPr>
              <a:t>1</a:t>
            </a:r>
            <a:r>
              <a:rPr lang="en-US" i="0" noProof="0">
                <a:solidFill>
                  <a:srgbClr val="222222"/>
                </a:solidFill>
                <a:effectLst/>
                <a:latin typeface="Harding"/>
              </a:rPr>
              <a:t>-ATPase in two rotational dwells, Sobti, Natur</a:t>
            </a:r>
            <a:r>
              <a:rPr lang="en-US" noProof="0">
                <a:solidFill>
                  <a:srgbClr val="222222"/>
                </a:solidFill>
                <a:latin typeface="Harding"/>
              </a:rPr>
              <a:t>e communications, </a:t>
            </a:r>
            <a:r>
              <a:rPr lang="en-US" noProof="0">
                <a:solidFill>
                  <a:srgbClr val="222222"/>
                </a:solidFill>
                <a:latin typeface="Harding"/>
                <a:hlinkClick r:id="rId4"/>
              </a:rPr>
              <a:t>2021</a:t>
            </a:r>
            <a:endParaRPr lang="en-US" noProof="0"/>
          </a:p>
        </p:txBody>
      </p:sp>
      <p:sp>
        <p:nvSpPr>
          <p:cNvPr id="10" name="TextBox 9">
            <a:extLst>
              <a:ext uri="{FF2B5EF4-FFF2-40B4-BE49-F238E27FC236}">
                <a16:creationId xmlns:a16="http://schemas.microsoft.com/office/drawing/2014/main" id="{450DAF49-6294-F4E6-7CA7-4C4E2B6FAEAB}"/>
              </a:ext>
            </a:extLst>
          </p:cNvPr>
          <p:cNvSpPr txBox="1"/>
          <p:nvPr/>
        </p:nvSpPr>
        <p:spPr>
          <a:xfrm>
            <a:off x="4471146" y="4381756"/>
            <a:ext cx="4652682" cy="98488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Yasuda, R.; Noji, H.; Yoshida, M.; </a:t>
            </a:r>
            <a:r>
              <a:rPr kumimoji="0" lang="en-US" sz="1100" b="0" i="0" u="none" strike="noStrike" cap="none" normalizeH="0" baseline="0" noProof="0" err="1">
                <a:ln>
                  <a:noFill/>
                </a:ln>
                <a:solidFill>
                  <a:schemeClr val="tx1"/>
                </a:solidFill>
                <a:effectLst/>
                <a:latin typeface="Arial" panose="020B0604020202020204" pitchFamily="34" charset="0"/>
              </a:rPr>
              <a:t>Kinosita</a:t>
            </a:r>
            <a:r>
              <a:rPr kumimoji="0" lang="en-US" sz="1100" b="0" i="0" u="none" strike="noStrike" cap="none" normalizeH="0" baseline="0" noProof="0">
                <a:ln>
                  <a:noFill/>
                </a:ln>
                <a:solidFill>
                  <a:schemeClr val="tx1"/>
                </a:solidFill>
                <a:effectLst/>
                <a:latin typeface="Arial" panose="020B0604020202020204" pitchFamily="34" charset="0"/>
              </a:rPr>
              <a:t>, K.; Itoh, H. Resolution of Distinct Rotational </a:t>
            </a:r>
            <a:r>
              <a:rPr kumimoji="0" lang="en-US" sz="1100" b="0" i="0" u="none" strike="noStrike" cap="none" normalizeH="0" baseline="0" noProof="0" err="1">
                <a:ln>
                  <a:noFill/>
                </a:ln>
                <a:solidFill>
                  <a:schemeClr val="tx1"/>
                </a:solidFill>
                <a:effectLst/>
                <a:latin typeface="Arial" panose="020B0604020202020204" pitchFamily="34" charset="0"/>
              </a:rPr>
              <a:t>Substeps</a:t>
            </a:r>
            <a:r>
              <a:rPr kumimoji="0" lang="en-US" sz="1100" b="0" i="0" u="none" strike="noStrike" cap="none" normalizeH="0" baseline="0" noProof="0">
                <a:ln>
                  <a:noFill/>
                </a:ln>
                <a:solidFill>
                  <a:schemeClr val="tx1"/>
                </a:solidFill>
                <a:effectLst/>
                <a:latin typeface="Arial" panose="020B0604020202020204" pitchFamily="34" charset="0"/>
              </a:rPr>
              <a:t> by </a:t>
            </a:r>
            <a:r>
              <a:rPr kumimoji="0" lang="en-US" sz="1100" b="0" i="0" u="none" strike="noStrike" cap="none" normalizeH="0" baseline="0" noProof="0" err="1">
                <a:ln>
                  <a:noFill/>
                </a:ln>
                <a:solidFill>
                  <a:schemeClr val="tx1"/>
                </a:solidFill>
                <a:effectLst/>
                <a:latin typeface="Arial" panose="020B0604020202020204" pitchFamily="34" charset="0"/>
              </a:rPr>
              <a:t>Submillisecond</a:t>
            </a:r>
            <a:r>
              <a:rPr kumimoji="0" lang="en-US" sz="1100" b="0" i="0" u="none" strike="noStrike" cap="none" normalizeH="0" baseline="0" noProof="0">
                <a:ln>
                  <a:noFill/>
                </a:ln>
                <a:solidFill>
                  <a:schemeClr val="tx1"/>
                </a:solidFill>
                <a:effectLst/>
                <a:latin typeface="Arial" panose="020B0604020202020204" pitchFamily="34" charset="0"/>
              </a:rPr>
              <a:t> Kinetic Analysis of F1-ATPase. </a:t>
            </a:r>
            <a:r>
              <a:rPr kumimoji="0" lang="en-US" sz="1100" b="0" i="1" u="none" strike="noStrike" cap="none" normalizeH="0" baseline="0" noProof="0">
                <a:ln>
                  <a:noFill/>
                </a:ln>
                <a:solidFill>
                  <a:schemeClr val="tx1"/>
                </a:solidFill>
                <a:effectLst/>
                <a:latin typeface="Arial" panose="020B0604020202020204" pitchFamily="34" charset="0"/>
              </a:rPr>
              <a:t>Nature</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1" i="0" u="none" strike="noStrike" cap="none" normalizeH="0" baseline="0" noProof="0">
                <a:ln>
                  <a:noFill/>
                </a:ln>
                <a:solidFill>
                  <a:schemeClr val="tx1"/>
                </a:solidFill>
                <a:effectLst/>
                <a:latin typeface="Arial" panose="020B0604020202020204" pitchFamily="34" charset="0"/>
              </a:rPr>
              <a:t>2001</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0" i="1" u="none" strike="noStrike" cap="none" normalizeH="0" baseline="0" noProof="0">
                <a:ln>
                  <a:noFill/>
                </a:ln>
                <a:solidFill>
                  <a:schemeClr val="tx1"/>
                </a:solidFill>
                <a:effectLst/>
                <a:latin typeface="Arial" panose="020B0604020202020204" pitchFamily="34" charset="0"/>
              </a:rPr>
              <a:t>410</a:t>
            </a:r>
            <a:r>
              <a:rPr kumimoji="0" lang="en-US" sz="1100" b="0" i="0" u="none" strike="noStrike" cap="none" normalizeH="0" baseline="0" noProof="0">
                <a:ln>
                  <a:noFill/>
                </a:ln>
                <a:solidFill>
                  <a:schemeClr val="tx1"/>
                </a:solidFill>
                <a:effectLst/>
                <a:latin typeface="Arial" panose="020B0604020202020204" pitchFamily="34" charset="0"/>
              </a:rPr>
              <a:t> (6831), 898–904. https://doi.org/10.1038/35073513.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noProof="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22B9CF9-C6FB-9FD4-1B87-3929D3E34375}"/>
              </a:ext>
            </a:extLst>
          </p:cNvPr>
          <p:cNvSpPr txBox="1"/>
          <p:nvPr/>
        </p:nvSpPr>
        <p:spPr>
          <a:xfrm>
            <a:off x="4469186" y="4215770"/>
            <a:ext cx="2017059" cy="261610"/>
          </a:xfrm>
          <a:prstGeom prst="rect">
            <a:avLst/>
          </a:prstGeom>
          <a:noFill/>
        </p:spPr>
        <p:txBody>
          <a:bodyPr wrap="square" rtlCol="0">
            <a:spAutoFit/>
          </a:bodyPr>
          <a:lstStyle/>
          <a:p>
            <a:r>
              <a:rPr lang="en-US" sz="1100" noProof="0"/>
              <a:t>Main reference: </a:t>
            </a:r>
          </a:p>
        </p:txBody>
      </p:sp>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BD1C5-1BE0-4C71-D235-0BD25E63F219}"/>
              </a:ext>
            </a:extLst>
          </p:cNvPr>
          <p:cNvSpPr>
            <a:spLocks noGrp="1"/>
          </p:cNvSpPr>
          <p:nvPr>
            <p:ph idx="1"/>
          </p:nvPr>
        </p:nvSpPr>
        <p:spPr>
          <a:xfrm>
            <a:off x="852971" y="1360272"/>
            <a:ext cx="3508544" cy="3386772"/>
          </a:xfrm>
        </p:spPr>
        <p:txBody>
          <a:bodyPr vert="horz" lIns="180000" tIns="45720" rIns="91440" bIns="45720" rtlCol="0" anchor="t">
            <a:normAutofit/>
          </a:bodyPr>
          <a:lstStyle/>
          <a:p>
            <a:r>
              <a:rPr lang="en-US" noProof="0">
                <a:latin typeface="Arial"/>
                <a:cs typeface="Arial"/>
              </a:rPr>
              <a:t>Compared to actin filament</a:t>
            </a:r>
          </a:p>
          <a:p>
            <a:r>
              <a:rPr lang="en-US" noProof="0">
                <a:latin typeface="Arial"/>
                <a:cs typeface="Arial"/>
              </a:rPr>
              <a:t>No speed reduction</a:t>
            </a:r>
          </a:p>
          <a:p>
            <a:r>
              <a:rPr lang="en-US" noProof="0">
                <a:latin typeface="Arial"/>
                <a:cs typeface="Arial"/>
              </a:rPr>
              <a:t>Significant </a:t>
            </a:r>
            <a:r>
              <a:rPr lang="en-US">
                <a:latin typeface="Arial"/>
                <a:cs typeface="Arial"/>
              </a:rPr>
              <a:t>increase</a:t>
            </a:r>
            <a:r>
              <a:rPr lang="en-US" noProof="0">
                <a:latin typeface="Arial"/>
                <a:cs typeface="Arial"/>
              </a:rPr>
              <a:t> of viscous drag</a:t>
            </a:r>
          </a:p>
          <a:p>
            <a:r>
              <a:rPr lang="en-US" noProof="0">
                <a:latin typeface="Arial"/>
                <a:cs typeface="Arial"/>
              </a:rPr>
              <a:t>Variable rotation diameter observed, 25-55 nm, indicates non-homogenous linkage of the beads</a:t>
            </a:r>
            <a:endParaRPr lang="en-US" noProof="0"/>
          </a:p>
          <a:p>
            <a:pPr marL="0" indent="0">
              <a:buNone/>
            </a:pPr>
            <a:endParaRPr lang="en-US" noProof="0"/>
          </a:p>
        </p:txBody>
      </p:sp>
      <p:sp>
        <p:nvSpPr>
          <p:cNvPr id="3" name="Title 2">
            <a:extLst>
              <a:ext uri="{FF2B5EF4-FFF2-40B4-BE49-F238E27FC236}">
                <a16:creationId xmlns:a16="http://schemas.microsoft.com/office/drawing/2014/main" id="{BC75C783-0FF1-D670-F3B4-55825102841A}"/>
              </a:ext>
            </a:extLst>
          </p:cNvPr>
          <p:cNvSpPr>
            <a:spLocks noGrp="1"/>
          </p:cNvSpPr>
          <p:nvPr>
            <p:ph type="title"/>
          </p:nvPr>
        </p:nvSpPr>
        <p:spPr/>
        <p:txBody>
          <a:bodyPr/>
          <a:lstStyle/>
          <a:p>
            <a:r>
              <a:rPr lang="en-US" noProof="0"/>
              <a:t>40-nm beads effect on rotation</a:t>
            </a:r>
          </a:p>
        </p:txBody>
      </p:sp>
      <p:sp>
        <p:nvSpPr>
          <p:cNvPr id="6" name="Slide Number Placeholder 5">
            <a:extLst>
              <a:ext uri="{FF2B5EF4-FFF2-40B4-BE49-F238E27FC236}">
                <a16:creationId xmlns:a16="http://schemas.microsoft.com/office/drawing/2014/main" id="{9A75518D-0F2B-2354-DBF4-7E51E3D4B9EF}"/>
              </a:ext>
            </a:extLst>
          </p:cNvPr>
          <p:cNvSpPr>
            <a:spLocks noGrp="1"/>
          </p:cNvSpPr>
          <p:nvPr>
            <p:ph type="sldNum" sz="quarter" idx="12"/>
          </p:nvPr>
        </p:nvSpPr>
        <p:spPr/>
        <p:txBody>
          <a:bodyPr/>
          <a:lstStyle/>
          <a:p>
            <a:fld id="{E1E1CD7C-2161-7D43-862E-CE4C333CD873}" type="slidenum">
              <a:rPr lang="en-US" noProof="0" smtClean="0"/>
              <a:pPr/>
              <a:t>10</a:t>
            </a:fld>
            <a:endParaRPr lang="en-US" noProof="0"/>
          </a:p>
        </p:txBody>
      </p:sp>
      <p:pic>
        <p:nvPicPr>
          <p:cNvPr id="8" name="Image 7">
            <a:extLst>
              <a:ext uri="{FF2B5EF4-FFF2-40B4-BE49-F238E27FC236}">
                <a16:creationId xmlns:a16="http://schemas.microsoft.com/office/drawing/2014/main" id="{823E36C5-8E18-2835-826F-FE1DFA627BDD}"/>
              </a:ext>
            </a:extLst>
          </p:cNvPr>
          <p:cNvPicPr>
            <a:picLocks noChangeAspect="1"/>
          </p:cNvPicPr>
          <p:nvPr/>
        </p:nvPicPr>
        <p:blipFill>
          <a:blip r:embed="rId2"/>
          <a:stretch>
            <a:fillRect/>
          </a:stretch>
        </p:blipFill>
        <p:spPr>
          <a:xfrm>
            <a:off x="4288084" y="1017225"/>
            <a:ext cx="4644686" cy="3341052"/>
          </a:xfrm>
          <a:prstGeom prst="rect">
            <a:avLst/>
          </a:prstGeom>
        </p:spPr>
      </p:pic>
      <p:sp>
        <p:nvSpPr>
          <p:cNvPr id="7" name="Espace réservé de la date 3">
            <a:extLst>
              <a:ext uri="{FF2B5EF4-FFF2-40B4-BE49-F238E27FC236}">
                <a16:creationId xmlns:a16="http://schemas.microsoft.com/office/drawing/2014/main" id="{CA6328E3-19C5-6C82-83C4-77D71D7008DA}"/>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4" name="ZoneTexte 3">
            <a:extLst>
              <a:ext uri="{FF2B5EF4-FFF2-40B4-BE49-F238E27FC236}">
                <a16:creationId xmlns:a16="http://schemas.microsoft.com/office/drawing/2014/main" id="{E600B8BE-4EC5-5221-0F4F-F71EA926440A}"/>
              </a:ext>
            </a:extLst>
          </p:cNvPr>
          <p:cNvSpPr txBox="1"/>
          <p:nvPr/>
        </p:nvSpPr>
        <p:spPr>
          <a:xfrm>
            <a:off x="4572000" y="4451382"/>
            <a:ext cx="35085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noProof="0"/>
              <a:t>Figure 2. relation between viscous friction and rotation rate (red 2 mM, blue 2  </a:t>
            </a:r>
            <a:r>
              <a:rPr lang="en-US" sz="1000" i="1" noProof="0" err="1"/>
              <a:t>μM</a:t>
            </a:r>
            <a:r>
              <a:rPr lang="en-US" sz="1000" i="1" noProof="0"/>
              <a:t> ATP)</a:t>
            </a:r>
            <a:endParaRPr lang="en-US" sz="1000" i="1" noProof="0">
              <a:cs typeface="Arial"/>
            </a:endParaRPr>
          </a:p>
        </p:txBody>
      </p:sp>
    </p:spTree>
    <p:extLst>
      <p:ext uri="{BB962C8B-B14F-4D97-AF65-F5344CB8AC3E}">
        <p14:creationId xmlns:p14="http://schemas.microsoft.com/office/powerpoint/2010/main" val="122698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E9190A-BEA0-DE04-7EDC-81CB7A37400D}"/>
              </a:ext>
            </a:extLst>
          </p:cNvPr>
          <p:cNvSpPr>
            <a:spLocks noGrp="1"/>
          </p:cNvSpPr>
          <p:nvPr>
            <p:ph idx="1"/>
          </p:nvPr>
        </p:nvSpPr>
        <p:spPr>
          <a:xfrm>
            <a:off x="763626" y="1370400"/>
            <a:ext cx="7726363" cy="406361"/>
          </a:xfrm>
        </p:spPr>
        <p:txBody>
          <a:bodyPr/>
          <a:lstStyle/>
          <a:p>
            <a:pPr marL="0" indent="0" algn="ctr">
              <a:buNone/>
            </a:pPr>
            <a:r>
              <a:rPr lang="en-US" noProof="0"/>
              <a:t>The stepwise mechanism is observed at high and low speeds</a:t>
            </a:r>
          </a:p>
        </p:txBody>
      </p:sp>
      <p:sp>
        <p:nvSpPr>
          <p:cNvPr id="3" name="Titre 2">
            <a:extLst>
              <a:ext uri="{FF2B5EF4-FFF2-40B4-BE49-F238E27FC236}">
                <a16:creationId xmlns:a16="http://schemas.microsoft.com/office/drawing/2014/main" id="{FC5C4EDD-64A1-62AE-F403-6EA9F228D2F6}"/>
              </a:ext>
            </a:extLst>
          </p:cNvPr>
          <p:cNvSpPr>
            <a:spLocks noGrp="1"/>
          </p:cNvSpPr>
          <p:nvPr>
            <p:ph type="title"/>
          </p:nvPr>
        </p:nvSpPr>
        <p:spPr/>
        <p:txBody>
          <a:bodyPr/>
          <a:lstStyle/>
          <a:p>
            <a:r>
              <a:rPr lang="en-US" noProof="0"/>
              <a:t>Stepwise mechanism</a:t>
            </a:r>
          </a:p>
        </p:txBody>
      </p:sp>
      <p:sp>
        <p:nvSpPr>
          <p:cNvPr id="6" name="Espace réservé du numéro de diapositive 5">
            <a:extLst>
              <a:ext uri="{FF2B5EF4-FFF2-40B4-BE49-F238E27FC236}">
                <a16:creationId xmlns:a16="http://schemas.microsoft.com/office/drawing/2014/main" id="{FDA253EB-1E6F-2BC0-2263-593D4E48EF89}"/>
              </a:ext>
            </a:extLst>
          </p:cNvPr>
          <p:cNvSpPr>
            <a:spLocks noGrp="1"/>
          </p:cNvSpPr>
          <p:nvPr>
            <p:ph type="sldNum" sz="quarter" idx="12"/>
          </p:nvPr>
        </p:nvSpPr>
        <p:spPr/>
        <p:txBody>
          <a:bodyPr/>
          <a:lstStyle/>
          <a:p>
            <a:fld id="{E1E1CD7C-2161-7D43-862E-CE4C333CD873}" type="slidenum">
              <a:rPr lang="en-US" noProof="0" smtClean="0"/>
              <a:pPr/>
              <a:t>11</a:t>
            </a:fld>
            <a:endParaRPr lang="en-US" noProof="0"/>
          </a:p>
        </p:txBody>
      </p:sp>
      <p:sp>
        <p:nvSpPr>
          <p:cNvPr id="7" name="Flèche : bas 6">
            <a:extLst>
              <a:ext uri="{FF2B5EF4-FFF2-40B4-BE49-F238E27FC236}">
                <a16:creationId xmlns:a16="http://schemas.microsoft.com/office/drawing/2014/main" id="{2F06E75B-CDEF-EA80-7F2B-4C227846181A}"/>
              </a:ext>
            </a:extLst>
          </p:cNvPr>
          <p:cNvSpPr/>
          <p:nvPr/>
        </p:nvSpPr>
        <p:spPr>
          <a:xfrm>
            <a:off x="4370426" y="1943376"/>
            <a:ext cx="512762" cy="8920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ZoneTexte 7">
            <a:extLst>
              <a:ext uri="{FF2B5EF4-FFF2-40B4-BE49-F238E27FC236}">
                <a16:creationId xmlns:a16="http://schemas.microsoft.com/office/drawing/2014/main" id="{A4AF1B74-6BFC-38C3-1029-39794542847E}"/>
              </a:ext>
            </a:extLst>
          </p:cNvPr>
          <p:cNvSpPr txBox="1"/>
          <p:nvPr/>
        </p:nvSpPr>
        <p:spPr>
          <a:xfrm>
            <a:off x="2594517" y="3234214"/>
            <a:ext cx="3798849" cy="784830"/>
          </a:xfrm>
          <a:prstGeom prst="rect">
            <a:avLst/>
          </a:prstGeom>
          <a:noFill/>
        </p:spPr>
        <p:txBody>
          <a:bodyPr wrap="square" rtlCol="0">
            <a:spAutoFit/>
          </a:bodyPr>
          <a:lstStyle/>
          <a:p>
            <a:pPr algn="ctr"/>
            <a:r>
              <a:rPr lang="en-US" sz="1500" b="1" noProof="0"/>
              <a:t>The stepwise mechanism does not depend on low speed or high drag, it is inherent of the system</a:t>
            </a:r>
          </a:p>
        </p:txBody>
      </p:sp>
      <p:sp>
        <p:nvSpPr>
          <p:cNvPr id="9" name="Espace réservé de la date 3">
            <a:extLst>
              <a:ext uri="{FF2B5EF4-FFF2-40B4-BE49-F238E27FC236}">
                <a16:creationId xmlns:a16="http://schemas.microsoft.com/office/drawing/2014/main" id="{095041EA-E55B-6673-9723-70DD41DF3521}"/>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101088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3EB0-EBD8-6735-4C01-BD788CC0391D}"/>
              </a:ext>
            </a:extLst>
          </p:cNvPr>
          <p:cNvSpPr>
            <a:spLocks noGrp="1"/>
          </p:cNvSpPr>
          <p:nvPr>
            <p:ph type="title"/>
          </p:nvPr>
        </p:nvSpPr>
        <p:spPr>
          <a:xfrm>
            <a:off x="904875" y="131032"/>
            <a:ext cx="5164849" cy="1072753"/>
          </a:xfrm>
        </p:spPr>
        <p:txBody>
          <a:bodyPr/>
          <a:lstStyle/>
          <a:p>
            <a:r>
              <a:rPr lang="en-US" noProof="0"/>
              <a:t>ATP hydrolysis rate measurement</a:t>
            </a:r>
          </a:p>
        </p:txBody>
      </p:sp>
      <p:sp>
        <p:nvSpPr>
          <p:cNvPr id="6" name="Rectangle 5">
            <a:extLst>
              <a:ext uri="{FF2B5EF4-FFF2-40B4-BE49-F238E27FC236}">
                <a16:creationId xmlns:a16="http://schemas.microsoft.com/office/drawing/2014/main" id="{C081EC43-6D87-FB5D-29E2-F8A5281ABB33}"/>
              </a:ext>
            </a:extLst>
          </p:cNvPr>
          <p:cNvSpPr/>
          <p:nvPr/>
        </p:nvSpPr>
        <p:spPr>
          <a:xfrm>
            <a:off x="185738" y="131033"/>
            <a:ext cx="614362" cy="3166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Content Placeholder 1">
            <a:extLst>
              <a:ext uri="{FF2B5EF4-FFF2-40B4-BE49-F238E27FC236}">
                <a16:creationId xmlns:a16="http://schemas.microsoft.com/office/drawing/2014/main" id="{20F4E4CD-987B-0E3A-D39F-2BDECC0EFB7F}"/>
              </a:ext>
            </a:extLst>
          </p:cNvPr>
          <p:cNvSpPr txBox="1">
            <a:spLocks/>
          </p:cNvSpPr>
          <p:nvPr/>
        </p:nvSpPr>
        <p:spPr>
          <a:xfrm>
            <a:off x="255960" y="1159957"/>
            <a:ext cx="4091382" cy="3709035"/>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noProof="0"/>
              <a:t>Regenerate ATP with phosphoenolpyruvate using Pyruvate kinase</a:t>
            </a:r>
          </a:p>
          <a:p>
            <a:r>
              <a:rPr lang="en-US" noProof="0"/>
              <a:t>Transform pyruvate in lactate with NADH using Lactate dehydrogenase</a:t>
            </a:r>
          </a:p>
          <a:p>
            <a:r>
              <a:rPr lang="en-US" noProof="0"/>
              <a:t>Measure NADH depletion at 340 nm </a:t>
            </a:r>
          </a:p>
          <a:p>
            <a:endParaRPr lang="en-US" noProof="0"/>
          </a:p>
          <a:p>
            <a:endParaRPr lang="en-US" noProof="0"/>
          </a:p>
        </p:txBody>
      </p:sp>
      <p:pic>
        <p:nvPicPr>
          <p:cNvPr id="11" name="Picture 10" descr="A diagram of a chemical reaction&#10;&#10;AI-generated content may be incorrect.">
            <a:extLst>
              <a:ext uri="{FF2B5EF4-FFF2-40B4-BE49-F238E27FC236}">
                <a16:creationId xmlns:a16="http://schemas.microsoft.com/office/drawing/2014/main" id="{FEAA82B2-76C9-DE0E-17AD-519EDE79CE70}"/>
              </a:ext>
            </a:extLst>
          </p:cNvPr>
          <p:cNvPicPr>
            <a:picLocks noChangeAspect="1"/>
          </p:cNvPicPr>
          <p:nvPr/>
        </p:nvPicPr>
        <p:blipFill>
          <a:blip r:embed="rId3"/>
          <a:stretch>
            <a:fillRect/>
          </a:stretch>
        </p:blipFill>
        <p:spPr>
          <a:xfrm>
            <a:off x="4400549" y="1404731"/>
            <a:ext cx="4433813" cy="3330911"/>
          </a:xfrm>
          <a:prstGeom prst="rect">
            <a:avLst/>
          </a:prstGeom>
        </p:spPr>
      </p:pic>
      <p:sp>
        <p:nvSpPr>
          <p:cNvPr id="3" name="Espace réservé de la date 3">
            <a:extLst>
              <a:ext uri="{FF2B5EF4-FFF2-40B4-BE49-F238E27FC236}">
                <a16:creationId xmlns:a16="http://schemas.microsoft.com/office/drawing/2014/main" id="{678227F8-FBA9-4BAD-0209-A7EFD7D3C262}"/>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46399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BBA41AF-8681-0DA0-3109-E22DA262D9C0}"/>
              </a:ext>
            </a:extLst>
          </p:cNvPr>
          <p:cNvSpPr>
            <a:spLocks noGrp="1"/>
          </p:cNvSpPr>
          <p:nvPr>
            <p:ph idx="1"/>
          </p:nvPr>
        </p:nvSpPr>
        <p:spPr>
          <a:xfrm>
            <a:off x="696355" y="1146647"/>
            <a:ext cx="3169037" cy="3386772"/>
          </a:xfrm>
        </p:spPr>
        <p:txBody>
          <a:bodyPr vert="horz" lIns="180000" tIns="45720" rIns="91440" bIns="45720" rtlCol="0" anchor="t">
            <a:normAutofit/>
          </a:bodyPr>
          <a:lstStyle/>
          <a:p>
            <a:r>
              <a:rPr lang="en-US" noProof="0">
                <a:latin typeface="Arial"/>
                <a:cs typeface="Arial"/>
              </a:rPr>
              <a:t>Michaelis-Menten dependance on ATP concentration</a:t>
            </a:r>
          </a:p>
          <a:p>
            <a:endParaRPr lang="en-US" noProof="0">
              <a:latin typeface="Arial"/>
              <a:cs typeface="Arial"/>
            </a:endParaRPr>
          </a:p>
          <a:p>
            <a:r>
              <a:rPr lang="en-US" noProof="0">
                <a:latin typeface="Arial"/>
                <a:cs typeface="Arial"/>
              </a:rPr>
              <a:t>Vmax = 129 </a:t>
            </a:r>
            <a:r>
              <a:rPr lang="en-US" noProof="0" err="1">
                <a:latin typeface="Arial"/>
                <a:cs typeface="Arial"/>
              </a:rPr>
              <a:t>r.p.s</a:t>
            </a:r>
            <a:endParaRPr lang="en-US" noProof="0">
              <a:latin typeface="Arial"/>
              <a:cs typeface="Arial"/>
            </a:endParaRPr>
          </a:p>
          <a:p>
            <a:pPr marL="0" indent="0">
              <a:buNone/>
            </a:pPr>
            <a:r>
              <a:rPr lang="en-US" noProof="0">
                <a:latin typeface="Arial"/>
                <a:cs typeface="Arial"/>
              </a:rPr>
              <a:t> K</a:t>
            </a:r>
            <a:r>
              <a:rPr lang="en-US" sz="1050" noProof="0">
                <a:latin typeface="Arial"/>
                <a:cs typeface="Arial"/>
              </a:rPr>
              <a:t>M</a:t>
            </a:r>
            <a:r>
              <a:rPr lang="en-US" noProof="0">
                <a:latin typeface="Arial"/>
                <a:cs typeface="Arial"/>
              </a:rPr>
              <a:t> = 15 </a:t>
            </a:r>
            <a:r>
              <a:rPr lang="en-US" noProof="0" err="1">
                <a:latin typeface="+mn-lt"/>
                <a:cs typeface="Times New Roman"/>
              </a:rPr>
              <a:t>μM</a:t>
            </a:r>
            <a:endParaRPr lang="en-US" noProof="0">
              <a:latin typeface="+mn-lt"/>
              <a:cs typeface="Times New Roman"/>
            </a:endParaRPr>
          </a:p>
          <a:p>
            <a:pPr marL="0" indent="0">
              <a:buNone/>
            </a:pPr>
            <a:endParaRPr lang="en-US" noProof="0">
              <a:latin typeface="+mn-lt"/>
              <a:cs typeface="Times New Roman"/>
            </a:endParaRPr>
          </a:p>
          <a:p>
            <a:r>
              <a:rPr lang="en-US" noProof="0">
                <a:latin typeface="+mn-lt"/>
                <a:cs typeface="Times New Roman"/>
              </a:rPr>
              <a:t>Single mechanism regardless of rotation speed</a:t>
            </a:r>
          </a:p>
        </p:txBody>
      </p:sp>
      <p:sp>
        <p:nvSpPr>
          <p:cNvPr id="3" name="Titre 2">
            <a:extLst>
              <a:ext uri="{FF2B5EF4-FFF2-40B4-BE49-F238E27FC236}">
                <a16:creationId xmlns:a16="http://schemas.microsoft.com/office/drawing/2014/main" id="{FEA41514-2C89-9FC9-1E93-D3348811C130}"/>
              </a:ext>
            </a:extLst>
          </p:cNvPr>
          <p:cNvSpPr>
            <a:spLocks noGrp="1"/>
          </p:cNvSpPr>
          <p:nvPr>
            <p:ph type="title"/>
          </p:nvPr>
        </p:nvSpPr>
        <p:spPr/>
        <p:txBody>
          <a:bodyPr/>
          <a:lstStyle/>
          <a:p>
            <a:r>
              <a:rPr lang="en-US" noProof="0"/>
              <a:t>One rotary mechanism</a:t>
            </a:r>
          </a:p>
        </p:txBody>
      </p:sp>
      <p:sp>
        <p:nvSpPr>
          <p:cNvPr id="6" name="Espace réservé du numéro de diapositive 5">
            <a:extLst>
              <a:ext uri="{FF2B5EF4-FFF2-40B4-BE49-F238E27FC236}">
                <a16:creationId xmlns:a16="http://schemas.microsoft.com/office/drawing/2014/main" id="{B3C21A7F-DA1A-B564-4FB8-FE66D259A7BB}"/>
              </a:ext>
            </a:extLst>
          </p:cNvPr>
          <p:cNvSpPr>
            <a:spLocks noGrp="1"/>
          </p:cNvSpPr>
          <p:nvPr>
            <p:ph type="sldNum" sz="quarter" idx="12"/>
          </p:nvPr>
        </p:nvSpPr>
        <p:spPr/>
        <p:txBody>
          <a:bodyPr/>
          <a:lstStyle/>
          <a:p>
            <a:fld id="{E1E1CD7C-2161-7D43-862E-CE4C333CD873}" type="slidenum">
              <a:rPr lang="en-US" noProof="0" smtClean="0"/>
              <a:pPr/>
              <a:t>13</a:t>
            </a:fld>
            <a:endParaRPr lang="en-US" noProof="0"/>
          </a:p>
        </p:txBody>
      </p:sp>
      <p:pic>
        <p:nvPicPr>
          <p:cNvPr id="8" name="Image 7">
            <a:extLst>
              <a:ext uri="{FF2B5EF4-FFF2-40B4-BE49-F238E27FC236}">
                <a16:creationId xmlns:a16="http://schemas.microsoft.com/office/drawing/2014/main" id="{D2EF48BD-6D1F-7D18-C8ED-6AAB34226B78}"/>
              </a:ext>
            </a:extLst>
          </p:cNvPr>
          <p:cNvPicPr>
            <a:picLocks noChangeAspect="1"/>
          </p:cNvPicPr>
          <p:nvPr/>
        </p:nvPicPr>
        <p:blipFill>
          <a:blip r:embed="rId2"/>
          <a:stretch>
            <a:fillRect/>
          </a:stretch>
        </p:blipFill>
        <p:spPr>
          <a:xfrm>
            <a:off x="4572000" y="1150097"/>
            <a:ext cx="4511431" cy="3482642"/>
          </a:xfrm>
          <a:prstGeom prst="rect">
            <a:avLst/>
          </a:prstGeom>
        </p:spPr>
      </p:pic>
      <p:sp>
        <p:nvSpPr>
          <p:cNvPr id="7" name="Espace réservé de la date 3">
            <a:extLst>
              <a:ext uri="{FF2B5EF4-FFF2-40B4-BE49-F238E27FC236}">
                <a16:creationId xmlns:a16="http://schemas.microsoft.com/office/drawing/2014/main" id="{EEC9E7DA-7B51-C680-C359-4A8055F218B2}"/>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12" name="ZoneTexte 11">
            <a:extLst>
              <a:ext uri="{FF2B5EF4-FFF2-40B4-BE49-F238E27FC236}">
                <a16:creationId xmlns:a16="http://schemas.microsoft.com/office/drawing/2014/main" id="{F70E311E-6160-545B-9797-B8BAA93DCEF0}"/>
              </a:ext>
            </a:extLst>
          </p:cNvPr>
          <p:cNvSpPr txBox="1"/>
          <p:nvPr/>
        </p:nvSpPr>
        <p:spPr>
          <a:xfrm>
            <a:off x="4311903" y="4548127"/>
            <a:ext cx="4575716"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13C3A"/>
                </a:solidFill>
                <a:effectLst/>
                <a:uLnTx/>
                <a:uFillTx/>
                <a:latin typeface="Arial"/>
                <a:ea typeface="+mn-ea"/>
                <a:cs typeface="+mn-cs"/>
              </a:rPr>
              <a:t>Figure 3. comparison of hydrolysis and rotation rates. (blue and red curves are in </a:t>
            </a:r>
            <a:r>
              <a:rPr kumimoji="0" lang="en-US" sz="1000" b="0" i="1" u="none" strike="noStrike" kern="1200" cap="none" spc="0" normalizeH="0" baseline="0" noProof="0" err="1">
                <a:ln>
                  <a:noFill/>
                </a:ln>
                <a:solidFill>
                  <a:srgbClr val="413C3A"/>
                </a:solidFill>
                <a:effectLst/>
                <a:uLnTx/>
                <a:uFillTx/>
                <a:latin typeface="Arial"/>
                <a:ea typeface="+mn-ea"/>
                <a:cs typeface="+mn-cs"/>
              </a:rPr>
              <a:t>presecnce</a:t>
            </a:r>
            <a:r>
              <a:rPr kumimoji="0" lang="en-US" sz="1000" b="0" i="1" u="none" strike="noStrike" kern="1200" cap="none" spc="0" normalizeH="0" baseline="0" noProof="0">
                <a:ln>
                  <a:noFill/>
                </a:ln>
                <a:solidFill>
                  <a:srgbClr val="413C3A"/>
                </a:solidFill>
                <a:effectLst/>
                <a:uLnTx/>
                <a:uFillTx/>
                <a:latin typeface="Arial"/>
                <a:ea typeface="+mn-ea"/>
                <a:cs typeface="+mn-cs"/>
              </a:rPr>
              <a:t> of LDAO)</a:t>
            </a:r>
            <a:endParaRPr kumimoji="0" lang="en-US" sz="1000" b="0" i="1" u="none" strike="noStrike" kern="1200" cap="none" spc="0" normalizeH="0" baseline="0" noProof="0">
              <a:ln>
                <a:noFill/>
              </a:ln>
              <a:solidFill>
                <a:srgbClr val="413C3A"/>
              </a:solidFill>
              <a:effectLst/>
              <a:uLnTx/>
              <a:uFillTx/>
              <a:latin typeface="Arial"/>
              <a:ea typeface="+mn-ea"/>
              <a:cs typeface="Arial"/>
            </a:endParaRPr>
          </a:p>
        </p:txBody>
      </p:sp>
    </p:spTree>
    <p:extLst>
      <p:ext uri="{BB962C8B-B14F-4D97-AF65-F5344CB8AC3E}">
        <p14:creationId xmlns:p14="http://schemas.microsoft.com/office/powerpoint/2010/main" val="342360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9CA1364-6B3B-3B35-448C-475628593114}"/>
              </a:ext>
            </a:extLst>
          </p:cNvPr>
          <p:cNvSpPr>
            <a:spLocks noGrp="1"/>
          </p:cNvSpPr>
          <p:nvPr>
            <p:ph idx="1"/>
          </p:nvPr>
        </p:nvSpPr>
        <p:spPr>
          <a:xfrm>
            <a:off x="708818" y="1429874"/>
            <a:ext cx="7726363" cy="3386772"/>
          </a:xfrm>
        </p:spPr>
        <p:txBody>
          <a:bodyPr vert="horz" lIns="180000" tIns="45720" rIns="91440" bIns="45720" rtlCol="0" anchor="t">
            <a:normAutofit/>
          </a:bodyPr>
          <a:lstStyle/>
          <a:p>
            <a:r>
              <a:rPr lang="en-US" noProof="0" err="1">
                <a:latin typeface="Arial"/>
                <a:cs typeface="Arial"/>
              </a:rPr>
              <a:t>k</a:t>
            </a:r>
            <a:r>
              <a:rPr lang="en-US" baseline="-25000" noProof="0" err="1">
                <a:latin typeface="Arial"/>
                <a:cs typeface="Arial"/>
              </a:rPr>
              <a:t>on</a:t>
            </a:r>
            <a:r>
              <a:rPr lang="en-US" baseline="-25000" noProof="0">
                <a:latin typeface="Arial"/>
                <a:cs typeface="Arial"/>
              </a:rPr>
              <a:t> </a:t>
            </a:r>
            <a:r>
              <a:rPr lang="en-US" noProof="0">
                <a:latin typeface="Arial"/>
                <a:cs typeface="Arial"/>
              </a:rPr>
              <a:t>of 2.6</a:t>
            </a:r>
            <a:r>
              <a:rPr lang="en-US" noProof="0">
                <a:latin typeface="Times New Roman"/>
                <a:cs typeface="Times New Roman"/>
              </a:rPr>
              <a:t>·</a:t>
            </a:r>
            <a:r>
              <a:rPr lang="en-US" noProof="0">
                <a:latin typeface="+mn-lt"/>
                <a:cs typeface="Times New Roman"/>
              </a:rPr>
              <a:t>10</a:t>
            </a:r>
            <a:r>
              <a:rPr lang="en-US" baseline="30000" noProof="0">
                <a:latin typeface="+mn-lt"/>
                <a:cs typeface="Times New Roman"/>
              </a:rPr>
              <a:t>7</a:t>
            </a:r>
            <a:r>
              <a:rPr lang="en-US" noProof="0">
                <a:latin typeface="+mn-lt"/>
                <a:cs typeface="Times New Roman"/>
              </a:rPr>
              <a:t> M</a:t>
            </a:r>
            <a:r>
              <a:rPr lang="en-US" baseline="30000" noProof="0">
                <a:latin typeface="+mn-lt"/>
                <a:cs typeface="Times New Roman"/>
              </a:rPr>
              <a:t>-1</a:t>
            </a:r>
            <a:r>
              <a:rPr lang="en-US" noProof="0">
                <a:latin typeface="+mn-lt"/>
                <a:cs typeface="Times New Roman"/>
              </a:rPr>
              <a:t> s</a:t>
            </a:r>
            <a:r>
              <a:rPr lang="en-US" baseline="30000" noProof="0">
                <a:latin typeface="+mn-lt"/>
                <a:cs typeface="Times New Roman"/>
              </a:rPr>
              <a:t>-1</a:t>
            </a:r>
            <a:r>
              <a:rPr lang="en-US" noProof="0">
                <a:latin typeface="+mn-lt"/>
                <a:cs typeface="Times New Roman"/>
              </a:rPr>
              <a:t> was observed</a:t>
            </a:r>
          </a:p>
          <a:p>
            <a:r>
              <a:rPr lang="en-US" noProof="0">
                <a:latin typeface="+mn-lt"/>
                <a:cs typeface="Times New Roman"/>
              </a:rPr>
              <a:t>1 ATP molecule was hydrolyzed per 120</a:t>
            </a:r>
            <a:r>
              <a:rPr lang="en-US" noProof="0">
                <a:latin typeface="Times New Roman"/>
                <a:cs typeface="Times New Roman"/>
              </a:rPr>
              <a:t>°</a:t>
            </a:r>
            <a:r>
              <a:rPr lang="en-US" noProof="0">
                <a:latin typeface="+mn-lt"/>
                <a:cs typeface="Times New Roman"/>
              </a:rPr>
              <a:t> step</a:t>
            </a:r>
          </a:p>
          <a:p>
            <a:pPr marL="0" indent="0">
              <a:buNone/>
            </a:pPr>
            <a:r>
              <a:rPr lang="en-US" sz="2200" b="0" i="0" noProof="0">
                <a:solidFill>
                  <a:srgbClr val="040C28"/>
                </a:solidFill>
                <a:effectLst/>
                <a:latin typeface="Google Sans"/>
                <a:cs typeface="Arial"/>
              </a:rPr>
              <a:t>⇒ </a:t>
            </a:r>
            <a:r>
              <a:rPr lang="en-US" b="0" i="0" noProof="0">
                <a:solidFill>
                  <a:srgbClr val="040C28"/>
                </a:solidFill>
                <a:effectLst/>
                <a:latin typeface="+mn-lt"/>
                <a:cs typeface="Arial"/>
              </a:rPr>
              <a:t> matches with previous results</a:t>
            </a:r>
          </a:p>
          <a:p>
            <a:pPr marL="0" indent="0">
              <a:buNone/>
            </a:pPr>
            <a:endParaRPr lang="en-US" b="0" i="0" noProof="0">
              <a:solidFill>
                <a:srgbClr val="040C28"/>
              </a:solidFill>
              <a:effectLst/>
              <a:latin typeface="+mn-lt"/>
            </a:endParaRPr>
          </a:p>
          <a:p>
            <a:r>
              <a:rPr lang="en-US" noProof="0">
                <a:solidFill>
                  <a:srgbClr val="040C28"/>
                </a:solidFill>
                <a:latin typeface="+mn-lt"/>
                <a:cs typeface="Arial"/>
              </a:rPr>
              <a:t>Hydrolysis rate was lower around 50 </a:t>
            </a:r>
            <a:r>
              <a:rPr lang="en-US" noProof="0" err="1">
                <a:solidFill>
                  <a:srgbClr val="040C28"/>
                </a:solidFill>
                <a:latin typeface="Times New Roman"/>
                <a:cs typeface="Times New Roman"/>
              </a:rPr>
              <a:t>μ</a:t>
            </a:r>
            <a:r>
              <a:rPr lang="en-US" noProof="0" err="1">
                <a:solidFill>
                  <a:srgbClr val="040C28"/>
                </a:solidFill>
                <a:latin typeface="+mn-lt"/>
                <a:cs typeface="Times New Roman"/>
              </a:rPr>
              <a:t>M</a:t>
            </a:r>
            <a:r>
              <a:rPr lang="en-US" noProof="0">
                <a:solidFill>
                  <a:srgbClr val="040C28"/>
                </a:solidFill>
                <a:latin typeface="+mn-lt"/>
                <a:cs typeface="Times New Roman"/>
              </a:rPr>
              <a:t>, assumed it was due to </a:t>
            </a:r>
            <a:r>
              <a:rPr lang="en-US" noProof="0" err="1">
                <a:solidFill>
                  <a:srgbClr val="040C28"/>
                </a:solidFill>
                <a:latin typeface="+mn-lt"/>
                <a:cs typeface="Times New Roman"/>
              </a:rPr>
              <a:t>MgADP</a:t>
            </a:r>
            <a:r>
              <a:rPr lang="en-US" noProof="0">
                <a:solidFill>
                  <a:srgbClr val="040C28"/>
                </a:solidFill>
                <a:latin typeface="+mn-lt"/>
                <a:cs typeface="Times New Roman"/>
              </a:rPr>
              <a:t> inhibition</a:t>
            </a:r>
          </a:p>
          <a:p>
            <a:pPr marL="0" indent="0">
              <a:buNone/>
            </a:pPr>
            <a:endParaRPr lang="en-US" noProof="0">
              <a:solidFill>
                <a:srgbClr val="040C28"/>
              </a:solidFill>
              <a:latin typeface="+mn-lt"/>
              <a:cs typeface="Times New Roman" panose="02020603050405020304" pitchFamily="18" charset="0"/>
            </a:endParaRPr>
          </a:p>
          <a:p>
            <a:r>
              <a:rPr lang="en-US" noProof="0">
                <a:solidFill>
                  <a:srgbClr val="040C28"/>
                </a:solidFill>
                <a:latin typeface="Arial"/>
                <a:cs typeface="Times New Roman"/>
              </a:rPr>
              <a:t>Double Michaelis-Menten explored but did not improve the fit over simple MM</a:t>
            </a:r>
            <a:endParaRPr lang="en-US" noProof="0">
              <a:solidFill>
                <a:srgbClr val="040C28"/>
              </a:solidFill>
              <a:cs typeface="Times New Roman"/>
            </a:endParaRPr>
          </a:p>
        </p:txBody>
      </p:sp>
      <p:sp>
        <p:nvSpPr>
          <p:cNvPr id="3" name="Titre 2">
            <a:extLst>
              <a:ext uri="{FF2B5EF4-FFF2-40B4-BE49-F238E27FC236}">
                <a16:creationId xmlns:a16="http://schemas.microsoft.com/office/drawing/2014/main" id="{0C989410-B643-3124-AE99-45245B61F814}"/>
              </a:ext>
            </a:extLst>
          </p:cNvPr>
          <p:cNvSpPr>
            <a:spLocks noGrp="1"/>
          </p:cNvSpPr>
          <p:nvPr>
            <p:ph type="title"/>
          </p:nvPr>
        </p:nvSpPr>
        <p:spPr>
          <a:xfrm>
            <a:off x="904875" y="131032"/>
            <a:ext cx="5607437" cy="1072753"/>
          </a:xfrm>
        </p:spPr>
        <p:txBody>
          <a:bodyPr/>
          <a:lstStyle/>
          <a:p>
            <a:r>
              <a:rPr lang="en-US" noProof="0"/>
              <a:t>Matching results and assumptions</a:t>
            </a:r>
          </a:p>
        </p:txBody>
      </p:sp>
      <p:sp>
        <p:nvSpPr>
          <p:cNvPr id="4" name="Espace réservé de la date 3">
            <a:extLst>
              <a:ext uri="{FF2B5EF4-FFF2-40B4-BE49-F238E27FC236}">
                <a16:creationId xmlns:a16="http://schemas.microsoft.com/office/drawing/2014/main" id="{248AEB14-FF9B-2BC2-43E7-448A213A6912}"/>
              </a:ext>
            </a:extLst>
          </p:cNvPr>
          <p:cNvSpPr>
            <a:spLocks noGrp="1"/>
          </p:cNvSpPr>
          <p:nvPr>
            <p:ph type="dt" sz="half" idx="10"/>
          </p:nvPr>
        </p:nvSpPr>
        <p:spPr/>
        <p:txBody>
          <a:bodyPr/>
          <a:lstStyle/>
          <a:p>
            <a:r>
              <a:rPr lang="en-US" noProof="0"/>
              <a:t>CH-312 – F1-ATPase Rotation analysis</a:t>
            </a:r>
          </a:p>
        </p:txBody>
      </p:sp>
      <p:sp>
        <p:nvSpPr>
          <p:cNvPr id="5" name="Espace réservé du pied de page 4">
            <a:extLst>
              <a:ext uri="{FF2B5EF4-FFF2-40B4-BE49-F238E27FC236}">
                <a16:creationId xmlns:a16="http://schemas.microsoft.com/office/drawing/2014/main" id="{F9DE5708-F5BB-E90C-E665-F3D18015F288}"/>
              </a:ext>
            </a:extLst>
          </p:cNvPr>
          <p:cNvSpPr>
            <a:spLocks noGrp="1"/>
          </p:cNvSpPr>
          <p:nvPr>
            <p:ph type="ftr" sz="quarter" idx="11"/>
          </p:nvPr>
        </p:nvSpPr>
        <p:spPr/>
        <p:txBody>
          <a:bodyPr/>
          <a:lstStyle/>
          <a:p>
            <a:r>
              <a:rPr lang="en-US" noProof="0"/>
              <a:t>Speaker </a:t>
            </a:r>
          </a:p>
        </p:txBody>
      </p:sp>
      <p:sp>
        <p:nvSpPr>
          <p:cNvPr id="6" name="Espace réservé du numéro de diapositive 5">
            <a:extLst>
              <a:ext uri="{FF2B5EF4-FFF2-40B4-BE49-F238E27FC236}">
                <a16:creationId xmlns:a16="http://schemas.microsoft.com/office/drawing/2014/main" id="{AD2F26E4-A415-4219-F465-28EDA73CB75F}"/>
              </a:ext>
            </a:extLst>
          </p:cNvPr>
          <p:cNvSpPr>
            <a:spLocks noGrp="1"/>
          </p:cNvSpPr>
          <p:nvPr>
            <p:ph type="sldNum" sz="quarter" idx="12"/>
          </p:nvPr>
        </p:nvSpPr>
        <p:spPr/>
        <p:txBody>
          <a:bodyPr/>
          <a:lstStyle/>
          <a:p>
            <a:fld id="{E1E1CD7C-2161-7D43-862E-CE4C333CD873}" type="slidenum">
              <a:rPr lang="en-US" noProof="0" smtClean="0"/>
              <a:pPr/>
              <a:t>14</a:t>
            </a:fld>
            <a:endParaRPr lang="en-US" noProof="0"/>
          </a:p>
        </p:txBody>
      </p:sp>
    </p:spTree>
    <p:extLst>
      <p:ext uri="{BB962C8B-B14F-4D97-AF65-F5344CB8AC3E}">
        <p14:creationId xmlns:p14="http://schemas.microsoft.com/office/powerpoint/2010/main" val="373091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6ED94EE-C784-106D-3BE6-8BE27CF1EDAD}"/>
              </a:ext>
            </a:extLst>
          </p:cNvPr>
          <p:cNvSpPr>
            <a:spLocks noGrp="1"/>
          </p:cNvSpPr>
          <p:nvPr>
            <p:ph idx="1"/>
          </p:nvPr>
        </p:nvSpPr>
        <p:spPr>
          <a:xfrm>
            <a:off x="600074" y="1079926"/>
            <a:ext cx="4276725" cy="3386772"/>
          </a:xfrm>
        </p:spPr>
        <p:txBody>
          <a:bodyPr/>
          <a:lstStyle/>
          <a:p>
            <a:r>
              <a:rPr lang="en-US" noProof="0"/>
              <a:t>At high time resolution, two </a:t>
            </a:r>
            <a:r>
              <a:rPr lang="en-US" noProof="0" err="1"/>
              <a:t>substeps</a:t>
            </a:r>
            <a:r>
              <a:rPr lang="en-US" noProof="0"/>
              <a:t> are observed:</a:t>
            </a:r>
          </a:p>
          <a:p>
            <a:pPr lvl="1"/>
            <a:r>
              <a:rPr lang="en-US" noProof="0"/>
              <a:t>Fast ~ 90</a:t>
            </a:r>
            <a:r>
              <a:rPr lang="en-US" noProof="0">
                <a:latin typeface="Times New Roman" panose="02020603050405020304" pitchFamily="18" charset="0"/>
                <a:cs typeface="Times New Roman" panose="02020603050405020304" pitchFamily="18" charset="0"/>
              </a:rPr>
              <a:t>°</a:t>
            </a:r>
            <a:r>
              <a:rPr lang="en-US" noProof="0">
                <a:latin typeface="+mn-lt"/>
                <a:cs typeface="Times New Roman" panose="02020603050405020304" pitchFamily="18" charset="0"/>
              </a:rPr>
              <a:t> </a:t>
            </a:r>
            <a:r>
              <a:rPr lang="en-US" noProof="0" err="1">
                <a:latin typeface="+mn-lt"/>
                <a:cs typeface="Times New Roman" panose="02020603050405020304" pitchFamily="18" charset="0"/>
              </a:rPr>
              <a:t>substep</a:t>
            </a:r>
            <a:r>
              <a:rPr lang="en-US" noProof="0">
                <a:latin typeface="+mn-lt"/>
                <a:cs typeface="Times New Roman" panose="02020603050405020304" pitchFamily="18" charset="0"/>
              </a:rPr>
              <a:t>, followed by a short dwell</a:t>
            </a:r>
          </a:p>
          <a:p>
            <a:pPr lvl="1"/>
            <a:r>
              <a:rPr lang="en-US" noProof="0">
                <a:latin typeface="+mn-lt"/>
                <a:cs typeface="Times New Roman" panose="02020603050405020304" pitchFamily="18" charset="0"/>
              </a:rPr>
              <a:t>Second </a:t>
            </a:r>
            <a:r>
              <a:rPr lang="en-US" noProof="0"/>
              <a:t>~ 30</a:t>
            </a:r>
            <a:r>
              <a:rPr lang="en-US" noProof="0">
                <a:latin typeface="+mn-lt"/>
                <a:cs typeface="Times New Roman" panose="02020603050405020304" pitchFamily="18" charset="0"/>
              </a:rPr>
              <a:t>° </a:t>
            </a:r>
            <a:r>
              <a:rPr lang="en-US" noProof="0" err="1">
                <a:latin typeface="+mn-lt"/>
                <a:cs typeface="Times New Roman" panose="02020603050405020304" pitchFamily="18" charset="0"/>
              </a:rPr>
              <a:t>substep</a:t>
            </a:r>
            <a:endParaRPr lang="en-US" noProof="0">
              <a:latin typeface="+mn-lt"/>
              <a:cs typeface="Times New Roman" panose="02020603050405020304" pitchFamily="18" charset="0"/>
            </a:endParaRPr>
          </a:p>
          <a:p>
            <a:pPr lvl="1"/>
            <a:endParaRPr lang="en-US" noProof="0"/>
          </a:p>
          <a:p>
            <a:r>
              <a:rPr lang="en-US" noProof="0"/>
              <a:t>The first </a:t>
            </a:r>
            <a:r>
              <a:rPr lang="en-US" noProof="0" err="1"/>
              <a:t>substep</a:t>
            </a:r>
            <a:r>
              <a:rPr lang="en-US" noProof="0"/>
              <a:t> is ATP dependent, the second one isn’t</a:t>
            </a:r>
          </a:p>
          <a:p>
            <a:pPr marL="0" indent="0">
              <a:buNone/>
            </a:pPr>
            <a:endParaRPr lang="en-US" noProof="0"/>
          </a:p>
          <a:p>
            <a:r>
              <a:rPr lang="en-US" noProof="0" err="1"/>
              <a:t>Substeps</a:t>
            </a:r>
            <a:r>
              <a:rPr lang="en-US" noProof="0"/>
              <a:t> are more visible at lower concentrations</a:t>
            </a:r>
          </a:p>
          <a:p>
            <a:pPr marL="0" indent="0">
              <a:buNone/>
            </a:pPr>
            <a:endParaRPr lang="en-US" noProof="0"/>
          </a:p>
        </p:txBody>
      </p:sp>
      <p:sp>
        <p:nvSpPr>
          <p:cNvPr id="3" name="Titre 2">
            <a:extLst>
              <a:ext uri="{FF2B5EF4-FFF2-40B4-BE49-F238E27FC236}">
                <a16:creationId xmlns:a16="http://schemas.microsoft.com/office/drawing/2014/main" id="{49980E7A-BA91-B6AC-AD67-7027C0F9EA35}"/>
              </a:ext>
            </a:extLst>
          </p:cNvPr>
          <p:cNvSpPr>
            <a:spLocks noGrp="1"/>
          </p:cNvSpPr>
          <p:nvPr>
            <p:ph type="title"/>
          </p:nvPr>
        </p:nvSpPr>
        <p:spPr/>
        <p:txBody>
          <a:bodyPr/>
          <a:lstStyle/>
          <a:p>
            <a:r>
              <a:rPr lang="en-US" noProof="0"/>
              <a:t>Two </a:t>
            </a:r>
            <a:r>
              <a:rPr lang="en-US" noProof="0" err="1"/>
              <a:t>substeps</a:t>
            </a:r>
            <a:endParaRPr lang="en-US" noProof="0"/>
          </a:p>
        </p:txBody>
      </p:sp>
      <p:sp>
        <p:nvSpPr>
          <p:cNvPr id="6" name="Espace réservé du numéro de diapositive 5">
            <a:extLst>
              <a:ext uri="{FF2B5EF4-FFF2-40B4-BE49-F238E27FC236}">
                <a16:creationId xmlns:a16="http://schemas.microsoft.com/office/drawing/2014/main" id="{7314E05A-CA60-1B7E-9E69-1081C5815F83}"/>
              </a:ext>
            </a:extLst>
          </p:cNvPr>
          <p:cNvSpPr>
            <a:spLocks noGrp="1"/>
          </p:cNvSpPr>
          <p:nvPr>
            <p:ph type="sldNum" sz="quarter" idx="12"/>
          </p:nvPr>
        </p:nvSpPr>
        <p:spPr/>
        <p:txBody>
          <a:bodyPr/>
          <a:lstStyle/>
          <a:p>
            <a:fld id="{E1E1CD7C-2161-7D43-862E-CE4C333CD873}" type="slidenum">
              <a:rPr lang="en-US" noProof="0" smtClean="0"/>
              <a:pPr/>
              <a:t>15</a:t>
            </a:fld>
            <a:endParaRPr lang="en-US" noProof="0"/>
          </a:p>
        </p:txBody>
      </p:sp>
      <p:sp>
        <p:nvSpPr>
          <p:cNvPr id="7" name="Espace réservé de la date 3">
            <a:extLst>
              <a:ext uri="{FF2B5EF4-FFF2-40B4-BE49-F238E27FC236}">
                <a16:creationId xmlns:a16="http://schemas.microsoft.com/office/drawing/2014/main" id="{418ED91F-F353-643A-B1CC-B9D6C8446272}"/>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pic>
        <p:nvPicPr>
          <p:cNvPr id="4" name="Image 3">
            <a:extLst>
              <a:ext uri="{FF2B5EF4-FFF2-40B4-BE49-F238E27FC236}">
                <a16:creationId xmlns:a16="http://schemas.microsoft.com/office/drawing/2014/main" id="{4330311A-6067-BB65-3511-0BDA7E7BF291}"/>
              </a:ext>
            </a:extLst>
          </p:cNvPr>
          <p:cNvPicPr>
            <a:picLocks noChangeAspect="1"/>
          </p:cNvPicPr>
          <p:nvPr/>
        </p:nvPicPr>
        <p:blipFill>
          <a:blip r:embed="rId2"/>
          <a:srcRect r="38581"/>
          <a:stretch/>
        </p:blipFill>
        <p:spPr>
          <a:xfrm>
            <a:off x="4800860" y="1004031"/>
            <a:ext cx="4086759" cy="3135438"/>
          </a:xfrm>
          <a:prstGeom prst="rect">
            <a:avLst/>
          </a:prstGeom>
        </p:spPr>
      </p:pic>
      <p:sp>
        <p:nvSpPr>
          <p:cNvPr id="8" name="ZoneTexte 7">
            <a:extLst>
              <a:ext uri="{FF2B5EF4-FFF2-40B4-BE49-F238E27FC236}">
                <a16:creationId xmlns:a16="http://schemas.microsoft.com/office/drawing/2014/main" id="{74C91DA4-E762-3133-B6C8-DFA9FE60835D}"/>
              </a:ext>
            </a:extLst>
          </p:cNvPr>
          <p:cNvSpPr txBox="1"/>
          <p:nvPr/>
        </p:nvSpPr>
        <p:spPr>
          <a:xfrm>
            <a:off x="4876799" y="4266643"/>
            <a:ext cx="4098072"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13C3A"/>
                </a:solidFill>
                <a:effectLst/>
                <a:uLnTx/>
                <a:uFillTx/>
                <a:latin typeface="Arial"/>
                <a:ea typeface="+mn-ea"/>
                <a:cs typeface="+mn-cs"/>
              </a:rPr>
              <a:t>Figure 4c. Unfiltered time course of stepping rotation of 40 nm beads ([ATP] = 20 </a:t>
            </a:r>
            <a:r>
              <a:rPr kumimoji="0" lang="en-US" sz="1000" b="0" i="1" u="none" strike="noStrike" kern="1200" cap="none" spc="0" normalizeH="0" baseline="0" noProof="0" err="1">
                <a:ln>
                  <a:noFill/>
                </a:ln>
                <a:solidFill>
                  <a:srgbClr val="413C3A"/>
                </a:solidFill>
                <a:effectLst/>
                <a:uLnTx/>
                <a:uFillTx/>
                <a:latin typeface="Arial"/>
                <a:ea typeface="+mn-ea"/>
                <a:cs typeface="+mn-cs"/>
              </a:rPr>
              <a:t>μM</a:t>
            </a:r>
            <a:r>
              <a:rPr kumimoji="0" lang="en-US" sz="1000" b="0" i="1" u="none" strike="noStrike" kern="1200" cap="none" spc="0" normalizeH="0" baseline="0" noProof="0">
                <a:ln>
                  <a:noFill/>
                </a:ln>
                <a:solidFill>
                  <a:srgbClr val="413C3A"/>
                </a:solidFill>
                <a:effectLst/>
                <a:uLnTx/>
                <a:uFillTx/>
                <a:latin typeface="Arial"/>
                <a:ea typeface="+mn-ea"/>
                <a:cs typeface="+mn-cs"/>
              </a:rPr>
              <a:t>)</a:t>
            </a:r>
            <a:endParaRPr kumimoji="0" lang="en-US" sz="1350" b="0" i="0" u="none" strike="noStrike" kern="1200" cap="none" spc="0" normalizeH="0" baseline="0" noProof="0">
              <a:ln>
                <a:noFill/>
              </a:ln>
              <a:solidFill>
                <a:srgbClr val="413C3A"/>
              </a:solidFill>
              <a:effectLst/>
              <a:uLnTx/>
              <a:uFillTx/>
              <a:latin typeface="Arial"/>
              <a:ea typeface="+mn-ea"/>
              <a:cs typeface="+mn-cs"/>
            </a:endParaRPr>
          </a:p>
        </p:txBody>
      </p:sp>
    </p:spTree>
    <p:extLst>
      <p:ext uri="{BB962C8B-B14F-4D97-AF65-F5344CB8AC3E}">
        <p14:creationId xmlns:p14="http://schemas.microsoft.com/office/powerpoint/2010/main" val="328365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820A32E5-F011-0BB4-28CC-B66F60487C02}"/>
              </a:ext>
            </a:extLst>
          </p:cNvPr>
          <p:cNvPicPr>
            <a:picLocks noGrp="1" noChangeAspect="1"/>
          </p:cNvPicPr>
          <p:nvPr>
            <p:ph idx="1"/>
          </p:nvPr>
        </p:nvPicPr>
        <p:blipFill>
          <a:blip r:embed="rId2"/>
          <a:srcRect t="3047"/>
          <a:stretch/>
        </p:blipFill>
        <p:spPr>
          <a:xfrm>
            <a:off x="709702" y="1512106"/>
            <a:ext cx="5716713" cy="2691708"/>
          </a:xfrm>
        </p:spPr>
      </p:pic>
      <p:sp>
        <p:nvSpPr>
          <p:cNvPr id="3" name="Titre 2">
            <a:extLst>
              <a:ext uri="{FF2B5EF4-FFF2-40B4-BE49-F238E27FC236}">
                <a16:creationId xmlns:a16="http://schemas.microsoft.com/office/drawing/2014/main" id="{A40B8B8E-DF15-80F6-DF41-806153E8E2E9}"/>
              </a:ext>
            </a:extLst>
          </p:cNvPr>
          <p:cNvSpPr>
            <a:spLocks noGrp="1"/>
          </p:cNvSpPr>
          <p:nvPr>
            <p:ph type="title"/>
          </p:nvPr>
        </p:nvSpPr>
        <p:spPr/>
        <p:txBody>
          <a:bodyPr/>
          <a:lstStyle/>
          <a:p>
            <a:r>
              <a:rPr lang="en-US" noProof="0"/>
              <a:t>Unfiltered time courses </a:t>
            </a:r>
          </a:p>
        </p:txBody>
      </p:sp>
      <p:sp>
        <p:nvSpPr>
          <p:cNvPr id="6" name="Espace réservé du numéro de diapositive 5">
            <a:extLst>
              <a:ext uri="{FF2B5EF4-FFF2-40B4-BE49-F238E27FC236}">
                <a16:creationId xmlns:a16="http://schemas.microsoft.com/office/drawing/2014/main" id="{6E8DECE8-7D2E-CCF4-3F7D-217215EBA9FE}"/>
              </a:ext>
            </a:extLst>
          </p:cNvPr>
          <p:cNvSpPr>
            <a:spLocks noGrp="1"/>
          </p:cNvSpPr>
          <p:nvPr>
            <p:ph type="sldNum" sz="quarter" idx="12"/>
          </p:nvPr>
        </p:nvSpPr>
        <p:spPr/>
        <p:txBody>
          <a:bodyPr/>
          <a:lstStyle/>
          <a:p>
            <a:fld id="{E1E1CD7C-2161-7D43-862E-CE4C333CD873}" type="slidenum">
              <a:rPr lang="en-US" noProof="0" smtClean="0"/>
              <a:pPr/>
              <a:t>16</a:t>
            </a:fld>
            <a:endParaRPr lang="en-US" noProof="0"/>
          </a:p>
        </p:txBody>
      </p:sp>
      <p:sp>
        <p:nvSpPr>
          <p:cNvPr id="9" name="ZoneTexte 8">
            <a:extLst>
              <a:ext uri="{FF2B5EF4-FFF2-40B4-BE49-F238E27FC236}">
                <a16:creationId xmlns:a16="http://schemas.microsoft.com/office/drawing/2014/main" id="{849A0468-7D0A-EEC9-1721-C49332EF55E3}"/>
              </a:ext>
            </a:extLst>
          </p:cNvPr>
          <p:cNvSpPr txBox="1"/>
          <p:nvPr/>
        </p:nvSpPr>
        <p:spPr>
          <a:xfrm>
            <a:off x="6426415" y="1876378"/>
            <a:ext cx="2600525" cy="1546577"/>
          </a:xfrm>
          <a:prstGeom prst="rect">
            <a:avLst/>
          </a:prstGeom>
          <a:noFill/>
        </p:spPr>
        <p:txBody>
          <a:bodyPr wrap="square" rtlCol="0">
            <a:spAutoFit/>
          </a:bodyPr>
          <a:lstStyle/>
          <a:p>
            <a:pPr marL="285750" indent="-285750">
              <a:buFont typeface="Wingdings" panose="05000000000000000000" pitchFamily="2" charset="2"/>
              <a:buChar char="§"/>
            </a:pPr>
            <a:r>
              <a:rPr lang="en-US" noProof="0">
                <a:cs typeface="Times New Roman" panose="02020603050405020304" pitchFamily="18" charset="0"/>
              </a:rPr>
              <a:t>Thick black lines numbered 1, 2 and 3 represent full 360</a:t>
            </a:r>
            <a:r>
              <a:rPr lang="en-US" noProof="0">
                <a:latin typeface="+mn-lt"/>
                <a:cs typeface="Times New Roman" panose="02020603050405020304" pitchFamily="18" charset="0"/>
              </a:rPr>
              <a:t>° rotations</a:t>
            </a:r>
          </a:p>
          <a:p>
            <a:pPr marL="285750" indent="-285750">
              <a:buFont typeface="Wingdings" panose="05000000000000000000" pitchFamily="2" charset="2"/>
              <a:buChar char="§"/>
            </a:pPr>
            <a:r>
              <a:rPr lang="en-US" noProof="0">
                <a:cs typeface="Times New Roman" panose="02020603050405020304" pitchFamily="18" charset="0"/>
              </a:rPr>
              <a:t>Thinner black lines represent the 120</a:t>
            </a:r>
            <a:r>
              <a:rPr lang="en-US" noProof="0">
                <a:latin typeface="+mn-lt"/>
                <a:cs typeface="Times New Roman" panose="02020603050405020304" pitchFamily="18" charset="0"/>
              </a:rPr>
              <a:t> ° steps</a:t>
            </a:r>
          </a:p>
          <a:p>
            <a:pPr marL="285750" indent="-285750">
              <a:buFont typeface="Wingdings" panose="05000000000000000000" pitchFamily="2" charset="2"/>
              <a:buChar char="§"/>
            </a:pPr>
            <a:r>
              <a:rPr lang="en-US" noProof="0">
                <a:cs typeface="Times New Roman" panose="02020603050405020304" pitchFamily="18" charset="0"/>
              </a:rPr>
              <a:t>Gray lines represent 90</a:t>
            </a:r>
            <a:r>
              <a:rPr lang="en-US" noProof="0">
                <a:latin typeface="+mn-lt"/>
                <a:cs typeface="Times New Roman" panose="02020603050405020304" pitchFamily="18" charset="0"/>
              </a:rPr>
              <a:t> ° steps</a:t>
            </a:r>
            <a:endParaRPr lang="en-US" noProof="0">
              <a:cs typeface="Times New Roman" panose="02020603050405020304" pitchFamily="18" charset="0"/>
            </a:endParaRPr>
          </a:p>
        </p:txBody>
      </p:sp>
      <p:sp>
        <p:nvSpPr>
          <p:cNvPr id="2" name="Espace réservé de la date 3">
            <a:extLst>
              <a:ext uri="{FF2B5EF4-FFF2-40B4-BE49-F238E27FC236}">
                <a16:creationId xmlns:a16="http://schemas.microsoft.com/office/drawing/2014/main" id="{DE982492-931E-A3FC-DA63-F15530BB52F4}"/>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10" name="ZoneTexte 9">
            <a:extLst>
              <a:ext uri="{FF2B5EF4-FFF2-40B4-BE49-F238E27FC236}">
                <a16:creationId xmlns:a16="http://schemas.microsoft.com/office/drawing/2014/main" id="{431EC93E-1F34-0D58-67E2-5059D630E02E}"/>
              </a:ext>
            </a:extLst>
          </p:cNvPr>
          <p:cNvSpPr txBox="1"/>
          <p:nvPr/>
        </p:nvSpPr>
        <p:spPr>
          <a:xfrm>
            <a:off x="1090961" y="4203814"/>
            <a:ext cx="4083205" cy="400110"/>
          </a:xfrm>
          <a:prstGeom prst="rect">
            <a:avLst/>
          </a:prstGeom>
          <a:noFill/>
        </p:spPr>
        <p:txBody>
          <a:bodyPr wrap="square">
            <a:spAutoFit/>
          </a:bodyPr>
          <a:lstStyle/>
          <a:p>
            <a:r>
              <a:rPr kumimoji="0" lang="en-US" sz="1000" b="0" i="1" u="none" strike="noStrike" kern="1200" cap="none" spc="0" normalizeH="0" baseline="0" noProof="0">
                <a:ln>
                  <a:noFill/>
                </a:ln>
                <a:solidFill>
                  <a:srgbClr val="413C3A"/>
                </a:solidFill>
                <a:effectLst/>
                <a:uLnTx/>
                <a:uFillTx/>
                <a:latin typeface="Arial"/>
                <a:ea typeface="+mn-ea"/>
                <a:cs typeface="+mn-cs"/>
              </a:rPr>
              <a:t>Figure </a:t>
            </a:r>
            <a:r>
              <a:rPr lang="en-US" sz="1000" i="1" noProof="0">
                <a:solidFill>
                  <a:srgbClr val="413C3A"/>
                </a:solidFill>
                <a:latin typeface="Arial"/>
              </a:rPr>
              <a:t>4c.</a:t>
            </a:r>
            <a:r>
              <a:rPr kumimoji="0" lang="en-US" sz="1000" b="0" i="1" u="none" strike="noStrike" kern="1200" cap="none" spc="0" normalizeH="0" baseline="0" noProof="0">
                <a:ln>
                  <a:noFill/>
                </a:ln>
                <a:solidFill>
                  <a:srgbClr val="413C3A"/>
                </a:solidFill>
                <a:effectLst/>
                <a:uLnTx/>
                <a:uFillTx/>
                <a:latin typeface="Arial"/>
                <a:ea typeface="+mn-ea"/>
                <a:cs typeface="+mn-cs"/>
              </a:rPr>
              <a:t> Unfiltered time course of stepping rotation of 40 nm beads ([ATP] =20 </a:t>
            </a:r>
            <a:r>
              <a:rPr kumimoji="0" lang="en-US" sz="1000" b="0" i="1" u="none" strike="noStrike" kern="1200" cap="none" spc="0" normalizeH="0" baseline="0" noProof="0" err="1">
                <a:ln>
                  <a:noFill/>
                </a:ln>
                <a:solidFill>
                  <a:srgbClr val="413C3A"/>
                </a:solidFill>
                <a:effectLst/>
                <a:uLnTx/>
                <a:uFillTx/>
                <a:latin typeface="Arial"/>
                <a:ea typeface="+mn-ea"/>
                <a:cs typeface="+mn-cs"/>
              </a:rPr>
              <a:t>μM</a:t>
            </a:r>
            <a:r>
              <a:rPr kumimoji="0" lang="en-US" sz="1000" b="0" i="1" u="none" strike="noStrike" kern="1200" cap="none" spc="0" normalizeH="0" baseline="0" noProof="0">
                <a:ln>
                  <a:noFill/>
                </a:ln>
                <a:solidFill>
                  <a:srgbClr val="413C3A"/>
                </a:solidFill>
                <a:effectLst/>
                <a:uLnTx/>
                <a:uFillTx/>
                <a:latin typeface="Arial"/>
                <a:ea typeface="+mn-ea"/>
                <a:cs typeface="+mn-cs"/>
              </a:rPr>
              <a:t>)</a:t>
            </a:r>
            <a:endParaRPr lang="en-US" noProof="0"/>
          </a:p>
        </p:txBody>
      </p:sp>
    </p:spTree>
    <p:extLst>
      <p:ext uri="{BB962C8B-B14F-4D97-AF65-F5344CB8AC3E}">
        <p14:creationId xmlns:p14="http://schemas.microsoft.com/office/powerpoint/2010/main" val="48535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8551348C-8F93-4D3D-75D5-B091141C5BD8}"/>
              </a:ext>
            </a:extLst>
          </p:cNvPr>
          <p:cNvPicPr>
            <a:picLocks noGrp="1" noChangeAspect="1"/>
          </p:cNvPicPr>
          <p:nvPr>
            <p:ph idx="1"/>
          </p:nvPr>
        </p:nvPicPr>
        <p:blipFill>
          <a:blip r:embed="rId2"/>
          <a:stretch>
            <a:fillRect/>
          </a:stretch>
        </p:blipFill>
        <p:spPr>
          <a:xfrm>
            <a:off x="1409330" y="0"/>
            <a:ext cx="6325340" cy="4625196"/>
          </a:xfrm>
        </p:spPr>
      </p:pic>
      <p:sp>
        <p:nvSpPr>
          <p:cNvPr id="6" name="Espace réservé du numéro de diapositive 5">
            <a:extLst>
              <a:ext uri="{FF2B5EF4-FFF2-40B4-BE49-F238E27FC236}">
                <a16:creationId xmlns:a16="http://schemas.microsoft.com/office/drawing/2014/main" id="{D9395A60-13DC-D129-63B6-FD636CC749BB}"/>
              </a:ext>
            </a:extLst>
          </p:cNvPr>
          <p:cNvSpPr>
            <a:spLocks noGrp="1"/>
          </p:cNvSpPr>
          <p:nvPr>
            <p:ph type="sldNum" sz="quarter" idx="12"/>
          </p:nvPr>
        </p:nvSpPr>
        <p:spPr/>
        <p:txBody>
          <a:bodyPr/>
          <a:lstStyle/>
          <a:p>
            <a:fld id="{E1E1CD7C-2161-7D43-862E-CE4C333CD873}" type="slidenum">
              <a:rPr lang="en-US" noProof="0" smtClean="0"/>
              <a:pPr/>
              <a:t>17</a:t>
            </a:fld>
            <a:endParaRPr lang="en-US" noProof="0"/>
          </a:p>
        </p:txBody>
      </p:sp>
      <p:sp>
        <p:nvSpPr>
          <p:cNvPr id="2" name="Espace réservé de la date 3">
            <a:extLst>
              <a:ext uri="{FF2B5EF4-FFF2-40B4-BE49-F238E27FC236}">
                <a16:creationId xmlns:a16="http://schemas.microsoft.com/office/drawing/2014/main" id="{D8E2A6A6-CE39-585F-5922-3C7036AC52F2}"/>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5" name="ZoneTexte 4">
            <a:extLst>
              <a:ext uri="{FF2B5EF4-FFF2-40B4-BE49-F238E27FC236}">
                <a16:creationId xmlns:a16="http://schemas.microsoft.com/office/drawing/2014/main" id="{D365119F-0804-729E-8DE3-E70AE3A765EA}"/>
              </a:ext>
            </a:extLst>
          </p:cNvPr>
          <p:cNvSpPr txBox="1"/>
          <p:nvPr/>
        </p:nvSpPr>
        <p:spPr>
          <a:xfrm>
            <a:off x="2284142" y="4504630"/>
            <a:ext cx="4228170"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13C3A"/>
                </a:solidFill>
                <a:effectLst/>
                <a:uLnTx/>
                <a:uFillTx/>
                <a:latin typeface="Arial"/>
                <a:ea typeface="+mn-ea"/>
                <a:cs typeface="+mn-cs"/>
              </a:rPr>
              <a:t>Figure 4a-f. Unfiltered time course of stepping rotation of 40 nm beads ([ATP] </a:t>
            </a:r>
            <a:r>
              <a:rPr lang="en-US" sz="1000" i="1" noProof="0">
                <a:solidFill>
                  <a:srgbClr val="413C3A"/>
                </a:solidFill>
                <a:latin typeface="Arial"/>
              </a:rPr>
              <a:t>varies</a:t>
            </a:r>
            <a:r>
              <a:rPr kumimoji="0" lang="en-US" sz="1000" b="0" i="1" u="none" strike="noStrike" kern="1200" cap="none" spc="0" normalizeH="0" baseline="0" noProof="0">
                <a:ln>
                  <a:noFill/>
                </a:ln>
                <a:solidFill>
                  <a:srgbClr val="413C3A"/>
                </a:solidFill>
                <a:effectLst/>
                <a:uLnTx/>
                <a:uFillTx/>
                <a:latin typeface="Arial"/>
                <a:ea typeface="+mn-ea"/>
                <a:cs typeface="+mn-cs"/>
              </a:rPr>
              <a:t>)</a:t>
            </a:r>
            <a:endParaRPr kumimoji="0" lang="en-US" sz="1350" b="0" i="0" u="none" strike="noStrike" kern="1200" cap="none" spc="0" normalizeH="0" baseline="0" noProof="0">
              <a:ln>
                <a:noFill/>
              </a:ln>
              <a:solidFill>
                <a:srgbClr val="413C3A"/>
              </a:solidFill>
              <a:effectLst/>
              <a:uLnTx/>
              <a:uFillTx/>
              <a:latin typeface="Arial"/>
              <a:ea typeface="+mn-ea"/>
              <a:cs typeface="+mn-cs"/>
            </a:endParaRPr>
          </a:p>
        </p:txBody>
      </p:sp>
    </p:spTree>
    <p:extLst>
      <p:ext uri="{BB962C8B-B14F-4D97-AF65-F5344CB8AC3E}">
        <p14:creationId xmlns:p14="http://schemas.microsoft.com/office/powerpoint/2010/main" val="89450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1C1657-941F-AFDD-7479-D52F3F3154A0}"/>
              </a:ext>
            </a:extLst>
          </p:cNvPr>
          <p:cNvSpPr>
            <a:spLocks noGrp="1"/>
          </p:cNvSpPr>
          <p:nvPr>
            <p:ph type="title"/>
          </p:nvPr>
        </p:nvSpPr>
        <p:spPr/>
        <p:txBody>
          <a:bodyPr/>
          <a:lstStyle/>
          <a:p>
            <a:r>
              <a:rPr lang="en-US" noProof="0"/>
              <a:t>Let’s zoom in, 2mM</a:t>
            </a:r>
          </a:p>
        </p:txBody>
      </p:sp>
      <p:sp>
        <p:nvSpPr>
          <p:cNvPr id="6" name="Espace réservé du numéro de diapositive 5">
            <a:extLst>
              <a:ext uri="{FF2B5EF4-FFF2-40B4-BE49-F238E27FC236}">
                <a16:creationId xmlns:a16="http://schemas.microsoft.com/office/drawing/2014/main" id="{DA043BF1-366E-B842-D574-C3094E97848B}"/>
              </a:ext>
            </a:extLst>
          </p:cNvPr>
          <p:cNvSpPr>
            <a:spLocks noGrp="1"/>
          </p:cNvSpPr>
          <p:nvPr>
            <p:ph type="sldNum" sz="quarter" idx="12"/>
          </p:nvPr>
        </p:nvSpPr>
        <p:spPr/>
        <p:txBody>
          <a:bodyPr/>
          <a:lstStyle/>
          <a:p>
            <a:fld id="{E1E1CD7C-2161-7D43-862E-CE4C333CD873}" type="slidenum">
              <a:rPr lang="en-US" noProof="0" smtClean="0"/>
              <a:pPr/>
              <a:t>18</a:t>
            </a:fld>
            <a:endParaRPr lang="en-US" noProof="0"/>
          </a:p>
        </p:txBody>
      </p:sp>
      <p:pic>
        <p:nvPicPr>
          <p:cNvPr id="12" name="Espace réservé du contenu 11">
            <a:extLst>
              <a:ext uri="{FF2B5EF4-FFF2-40B4-BE49-F238E27FC236}">
                <a16:creationId xmlns:a16="http://schemas.microsoft.com/office/drawing/2014/main" id="{3358A5D1-8CBC-96E9-248C-8C421D493B79}"/>
              </a:ext>
            </a:extLst>
          </p:cNvPr>
          <p:cNvPicPr>
            <a:picLocks noGrp="1" noChangeAspect="1"/>
          </p:cNvPicPr>
          <p:nvPr>
            <p:ph idx="1"/>
          </p:nvPr>
        </p:nvPicPr>
        <p:blipFill>
          <a:blip r:embed="rId2"/>
          <a:stretch>
            <a:fillRect/>
          </a:stretch>
        </p:blipFill>
        <p:spPr>
          <a:xfrm>
            <a:off x="1266436" y="1012550"/>
            <a:ext cx="7083326" cy="3567070"/>
          </a:xfrm>
        </p:spPr>
      </p:pic>
      <p:sp>
        <p:nvSpPr>
          <p:cNvPr id="2" name="Espace réservé de la date 3">
            <a:extLst>
              <a:ext uri="{FF2B5EF4-FFF2-40B4-BE49-F238E27FC236}">
                <a16:creationId xmlns:a16="http://schemas.microsoft.com/office/drawing/2014/main" id="{435B570B-034E-5BFB-1CD1-D32D93B25B7D}"/>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5" name="ZoneTexte 4">
            <a:extLst>
              <a:ext uri="{FF2B5EF4-FFF2-40B4-BE49-F238E27FC236}">
                <a16:creationId xmlns:a16="http://schemas.microsoft.com/office/drawing/2014/main" id="{05935D15-C759-9B1A-37C7-D3B41ECF984B}"/>
              </a:ext>
            </a:extLst>
          </p:cNvPr>
          <p:cNvSpPr txBox="1"/>
          <p:nvPr/>
        </p:nvSpPr>
        <p:spPr>
          <a:xfrm>
            <a:off x="1484972" y="4579620"/>
            <a:ext cx="4098072"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13C3A"/>
                </a:solidFill>
                <a:effectLst/>
                <a:uLnTx/>
                <a:uFillTx/>
                <a:latin typeface="Arial"/>
                <a:ea typeface="+mn-ea"/>
                <a:cs typeface="+mn-cs"/>
              </a:rPr>
              <a:t>Figure 4a. Unfiltered time course of stepping rotation of 40 nm beads ([ATP] =2 </a:t>
            </a:r>
            <a:r>
              <a:rPr lang="en-US" sz="1000" i="1" noProof="0">
                <a:solidFill>
                  <a:srgbClr val="413C3A"/>
                </a:solidFill>
                <a:latin typeface="Arial"/>
              </a:rPr>
              <a:t>m</a:t>
            </a:r>
            <a:r>
              <a:rPr kumimoji="0" lang="en-US" sz="1000" b="0" i="1" u="none" strike="noStrike" kern="1200" cap="none" spc="0" normalizeH="0" baseline="0" noProof="0">
                <a:ln>
                  <a:noFill/>
                </a:ln>
                <a:solidFill>
                  <a:srgbClr val="413C3A"/>
                </a:solidFill>
                <a:effectLst/>
                <a:uLnTx/>
                <a:uFillTx/>
                <a:latin typeface="Arial"/>
                <a:ea typeface="+mn-ea"/>
                <a:cs typeface="+mn-cs"/>
              </a:rPr>
              <a:t>M)</a:t>
            </a:r>
            <a:endParaRPr kumimoji="0" lang="en-US" sz="1350" b="0" i="0" u="none" strike="noStrike" kern="1200" cap="none" spc="0" normalizeH="0" baseline="0" noProof="0">
              <a:ln>
                <a:noFill/>
              </a:ln>
              <a:solidFill>
                <a:srgbClr val="413C3A"/>
              </a:solidFill>
              <a:effectLst/>
              <a:uLnTx/>
              <a:uFillTx/>
              <a:latin typeface="Arial"/>
              <a:ea typeface="+mn-ea"/>
              <a:cs typeface="+mn-cs"/>
            </a:endParaRPr>
          </a:p>
        </p:txBody>
      </p:sp>
    </p:spTree>
    <p:extLst>
      <p:ext uri="{BB962C8B-B14F-4D97-AF65-F5344CB8AC3E}">
        <p14:creationId xmlns:p14="http://schemas.microsoft.com/office/powerpoint/2010/main" val="27050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8BBAC385-80FA-B964-ABC4-F87A1E3F6F3D}"/>
              </a:ext>
            </a:extLst>
          </p:cNvPr>
          <p:cNvPicPr>
            <a:picLocks noGrp="1" noChangeAspect="1"/>
          </p:cNvPicPr>
          <p:nvPr>
            <p:ph idx="1"/>
          </p:nvPr>
        </p:nvPicPr>
        <p:blipFill>
          <a:blip r:embed="rId2"/>
          <a:srcRect t="1313"/>
          <a:stretch/>
        </p:blipFill>
        <p:spPr>
          <a:xfrm>
            <a:off x="904875" y="1203785"/>
            <a:ext cx="7357640" cy="3341051"/>
          </a:xfrm>
        </p:spPr>
      </p:pic>
      <p:sp>
        <p:nvSpPr>
          <p:cNvPr id="3" name="Titre 2">
            <a:extLst>
              <a:ext uri="{FF2B5EF4-FFF2-40B4-BE49-F238E27FC236}">
                <a16:creationId xmlns:a16="http://schemas.microsoft.com/office/drawing/2014/main" id="{EFB8BEFB-10F9-1622-2AFC-59BDB7A277A3}"/>
              </a:ext>
            </a:extLst>
          </p:cNvPr>
          <p:cNvSpPr>
            <a:spLocks noGrp="1"/>
          </p:cNvSpPr>
          <p:nvPr>
            <p:ph type="title"/>
          </p:nvPr>
        </p:nvSpPr>
        <p:spPr/>
        <p:txBody>
          <a:bodyPr/>
          <a:lstStyle/>
          <a:p>
            <a:r>
              <a:rPr lang="en-US" noProof="0"/>
              <a:t>Let’s zoom in, 20</a:t>
            </a:r>
            <a:r>
              <a:rPr lang="en-US" noProof="0">
                <a:latin typeface="+mn-lt"/>
                <a:cs typeface="Times New Roman" panose="02020603050405020304" pitchFamily="18" charset="0"/>
              </a:rPr>
              <a:t>μM</a:t>
            </a:r>
            <a:endParaRPr lang="en-US" noProof="0">
              <a:latin typeface="+mn-lt"/>
            </a:endParaRPr>
          </a:p>
        </p:txBody>
      </p:sp>
      <p:sp>
        <p:nvSpPr>
          <p:cNvPr id="6" name="Espace réservé du numéro de diapositive 5">
            <a:extLst>
              <a:ext uri="{FF2B5EF4-FFF2-40B4-BE49-F238E27FC236}">
                <a16:creationId xmlns:a16="http://schemas.microsoft.com/office/drawing/2014/main" id="{56227891-51AA-5177-CF0A-C2556CE1214F}"/>
              </a:ext>
            </a:extLst>
          </p:cNvPr>
          <p:cNvSpPr>
            <a:spLocks noGrp="1"/>
          </p:cNvSpPr>
          <p:nvPr>
            <p:ph type="sldNum" sz="quarter" idx="12"/>
          </p:nvPr>
        </p:nvSpPr>
        <p:spPr/>
        <p:txBody>
          <a:bodyPr/>
          <a:lstStyle/>
          <a:p>
            <a:fld id="{E1E1CD7C-2161-7D43-862E-CE4C333CD873}" type="slidenum">
              <a:rPr lang="en-US" noProof="0" smtClean="0"/>
              <a:pPr/>
              <a:t>19</a:t>
            </a:fld>
            <a:endParaRPr lang="en-US" noProof="0"/>
          </a:p>
        </p:txBody>
      </p:sp>
      <p:sp>
        <p:nvSpPr>
          <p:cNvPr id="2" name="Espace réservé de la date 3">
            <a:extLst>
              <a:ext uri="{FF2B5EF4-FFF2-40B4-BE49-F238E27FC236}">
                <a16:creationId xmlns:a16="http://schemas.microsoft.com/office/drawing/2014/main" id="{D04068EF-5B06-D480-A244-73B3AD7EC95A}"/>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5" name="ZoneTexte 4">
            <a:extLst>
              <a:ext uri="{FF2B5EF4-FFF2-40B4-BE49-F238E27FC236}">
                <a16:creationId xmlns:a16="http://schemas.microsoft.com/office/drawing/2014/main" id="{A2B11A2C-31E8-4F15-320D-9C634698BA56}"/>
              </a:ext>
            </a:extLst>
          </p:cNvPr>
          <p:cNvSpPr txBox="1"/>
          <p:nvPr/>
        </p:nvSpPr>
        <p:spPr>
          <a:xfrm>
            <a:off x="1648523" y="4612358"/>
            <a:ext cx="4127809"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13C3A"/>
                </a:solidFill>
                <a:effectLst/>
                <a:uLnTx/>
                <a:uFillTx/>
                <a:latin typeface="Arial"/>
                <a:ea typeface="+mn-ea"/>
                <a:cs typeface="+mn-cs"/>
              </a:rPr>
              <a:t>Figure 4c. Unfiltered time course of stepping rotation of 40 nm beads ([ATP] =20 </a:t>
            </a:r>
            <a:r>
              <a:rPr kumimoji="0" lang="en-US" sz="1000" b="0" i="1" u="none" strike="noStrike" kern="1200" cap="none" spc="0" normalizeH="0" baseline="0" noProof="0" err="1">
                <a:ln>
                  <a:noFill/>
                </a:ln>
                <a:solidFill>
                  <a:srgbClr val="413C3A"/>
                </a:solidFill>
                <a:effectLst/>
                <a:uLnTx/>
                <a:uFillTx/>
                <a:latin typeface="Arial"/>
                <a:ea typeface="+mn-ea"/>
                <a:cs typeface="+mn-cs"/>
              </a:rPr>
              <a:t>μM</a:t>
            </a:r>
            <a:r>
              <a:rPr kumimoji="0" lang="en-US" sz="1000" b="0" i="1" u="none" strike="noStrike" kern="1200" cap="none" spc="0" normalizeH="0" baseline="0" noProof="0">
                <a:ln>
                  <a:noFill/>
                </a:ln>
                <a:solidFill>
                  <a:srgbClr val="413C3A"/>
                </a:solidFill>
                <a:effectLst/>
                <a:uLnTx/>
                <a:uFillTx/>
                <a:latin typeface="Arial"/>
                <a:ea typeface="+mn-ea"/>
                <a:cs typeface="+mn-cs"/>
              </a:rPr>
              <a:t>)</a:t>
            </a:r>
            <a:endParaRPr kumimoji="0" lang="en-US" sz="1350" b="0" i="0" u="none" strike="noStrike" kern="1200" cap="none" spc="0" normalizeH="0" baseline="0" noProof="0">
              <a:ln>
                <a:noFill/>
              </a:ln>
              <a:solidFill>
                <a:srgbClr val="413C3A"/>
              </a:solidFill>
              <a:effectLst/>
              <a:uLnTx/>
              <a:uFillTx/>
              <a:latin typeface="Arial"/>
              <a:ea typeface="+mn-ea"/>
              <a:cs typeface="+mn-cs"/>
            </a:endParaRPr>
          </a:p>
        </p:txBody>
      </p:sp>
    </p:spTree>
    <p:extLst>
      <p:ext uri="{BB962C8B-B14F-4D97-AF65-F5344CB8AC3E}">
        <p14:creationId xmlns:p14="http://schemas.microsoft.com/office/powerpoint/2010/main" val="368214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754513" y="807141"/>
            <a:ext cx="3667125" cy="576539"/>
          </a:xfrm>
        </p:spPr>
        <p:txBody>
          <a:bodyPr/>
          <a:lstStyle/>
          <a:p>
            <a:r>
              <a:rPr lang="en-US" noProof="0"/>
              <a:t>ATP synthase</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en-US" noProof="0" smtClean="0"/>
              <a:pPr/>
              <a:t>2</a:t>
            </a:fld>
            <a:endParaRPr lang="en-US" noProof="0"/>
          </a:p>
        </p:txBody>
      </p:sp>
      <p:sp>
        <p:nvSpPr>
          <p:cNvPr id="12" name="TextBox 11">
            <a:extLst>
              <a:ext uri="{FF2B5EF4-FFF2-40B4-BE49-F238E27FC236}">
                <a16:creationId xmlns:a16="http://schemas.microsoft.com/office/drawing/2014/main" id="{52C092FD-53CF-FBD4-5BB6-B4CC8075858E}"/>
              </a:ext>
            </a:extLst>
          </p:cNvPr>
          <p:cNvSpPr txBox="1"/>
          <p:nvPr/>
        </p:nvSpPr>
        <p:spPr>
          <a:xfrm>
            <a:off x="754513" y="1383680"/>
            <a:ext cx="4805039" cy="2793072"/>
          </a:xfrm>
          <a:prstGeom prst="rect">
            <a:avLst/>
          </a:prstGeom>
          <a:noFill/>
        </p:spPr>
        <p:txBody>
          <a:bodyPr wrap="square" rtlCol="0">
            <a:spAutoFit/>
          </a:bodyPr>
          <a:lstStyle/>
          <a:p>
            <a:pPr marL="285750" indent="-285750">
              <a:buFont typeface="Arial" panose="020B0604020202020204" pitchFamily="34" charset="0"/>
              <a:buChar char="•"/>
            </a:pPr>
            <a:endParaRPr lang="en-US" noProof="0"/>
          </a:p>
          <a:p>
            <a:pPr marL="285750" indent="-285750">
              <a:buFont typeface="Arial" panose="020B0604020202020204" pitchFamily="34" charset="0"/>
              <a:buChar char="•"/>
            </a:pPr>
            <a:r>
              <a:rPr lang="en-US" noProof="0"/>
              <a:t>In prokaryotic cells, lies across plasma membrane</a:t>
            </a:r>
          </a:p>
          <a:p>
            <a:pPr marL="285750" indent="-285750">
              <a:buFont typeface="Arial" panose="020B0604020202020204" pitchFamily="34" charset="0"/>
              <a:buChar char="•"/>
            </a:pPr>
            <a:endParaRPr lang="en-US" noProof="0"/>
          </a:p>
          <a:p>
            <a:pPr marL="285750" indent="-285750">
              <a:buFont typeface="Arial" panose="020B0604020202020204" pitchFamily="34" charset="0"/>
              <a:buChar char="•"/>
            </a:pPr>
            <a:r>
              <a:rPr lang="en-US" noProof="0"/>
              <a:t>In eukaryotic cells, lies across inner mitochondrial membrane</a:t>
            </a:r>
          </a:p>
          <a:p>
            <a:pPr marL="285750" indent="-285750">
              <a:buFont typeface="Arial" panose="020B0604020202020204" pitchFamily="34" charset="0"/>
              <a:buChar char="•"/>
            </a:pPr>
            <a:endParaRPr lang="en-US" noProof="0"/>
          </a:p>
          <a:p>
            <a:pPr marL="285750" indent="-285750">
              <a:buFont typeface="Arial" panose="020B0604020202020204" pitchFamily="34" charset="0"/>
              <a:buChar char="•"/>
            </a:pPr>
            <a:r>
              <a:rPr lang="en-US" noProof="0"/>
              <a:t>Made of water a soluble and an insoluble part</a:t>
            </a:r>
          </a:p>
          <a:p>
            <a:pPr marL="285750" indent="-285750">
              <a:buFont typeface="Arial" panose="020B0604020202020204" pitchFamily="34" charset="0"/>
              <a:buChar char="•"/>
            </a:pPr>
            <a:endParaRPr lang="en-US" noProof="0"/>
          </a:p>
          <a:p>
            <a:pPr marL="285750" indent="-285750">
              <a:buFont typeface="Arial" panose="020B0604020202020204" pitchFamily="34" charset="0"/>
              <a:buChar char="•"/>
            </a:pPr>
            <a:r>
              <a:rPr lang="en-US" noProof="0"/>
              <a:t>Uses proton flow to catalyze ATP synthesis from ADP</a:t>
            </a:r>
          </a:p>
          <a:p>
            <a:pPr marL="285750" indent="-285750">
              <a:buFont typeface="Arial" panose="020B0604020202020204" pitchFamily="34" charset="0"/>
              <a:buChar char="•"/>
            </a:pPr>
            <a:endParaRPr lang="en-US" noProof="0"/>
          </a:p>
          <a:p>
            <a:pPr marL="285750" indent="-285750">
              <a:buFont typeface="Arial" panose="020B0604020202020204" pitchFamily="34" charset="0"/>
              <a:buChar char="•"/>
            </a:pPr>
            <a:r>
              <a:rPr lang="en-US" noProof="0"/>
              <a:t>F</a:t>
            </a:r>
            <a:r>
              <a:rPr lang="en-US" sz="1050" noProof="0"/>
              <a:t>o</a:t>
            </a:r>
            <a:r>
              <a:rPr lang="en-US" noProof="0"/>
              <a:t>, rotates due to proton binding/flow</a:t>
            </a:r>
          </a:p>
          <a:p>
            <a:endParaRPr lang="en-US" noProof="0"/>
          </a:p>
          <a:p>
            <a:pPr marL="285750" indent="-285750">
              <a:buFont typeface="Arial" panose="020B0604020202020204" pitchFamily="34" charset="0"/>
              <a:buChar char="•"/>
            </a:pPr>
            <a:r>
              <a:rPr lang="en-US" noProof="0"/>
              <a:t>F</a:t>
            </a:r>
            <a:r>
              <a:rPr lang="en-US" sz="1100" noProof="0"/>
              <a:t>1</a:t>
            </a:r>
            <a:r>
              <a:rPr lang="en-US" noProof="0"/>
              <a:t>, synthesizes ATP as shaft (gamma unit) rotates</a:t>
            </a:r>
          </a:p>
        </p:txBody>
      </p:sp>
      <p:pic>
        <p:nvPicPr>
          <p:cNvPr id="2" name="Picture 1">
            <a:extLst>
              <a:ext uri="{FF2B5EF4-FFF2-40B4-BE49-F238E27FC236}">
                <a16:creationId xmlns:a16="http://schemas.microsoft.com/office/drawing/2014/main" id="{DA5FB39C-60AF-4DA2-0166-11CC5B5BA077}"/>
              </a:ext>
            </a:extLst>
          </p:cNvPr>
          <p:cNvPicPr>
            <a:picLocks noChangeAspect="1"/>
          </p:cNvPicPr>
          <p:nvPr/>
        </p:nvPicPr>
        <p:blipFill>
          <a:blip r:embed="rId3"/>
          <a:srcRect t="5457" r="7786"/>
          <a:stretch/>
        </p:blipFill>
        <p:spPr>
          <a:xfrm>
            <a:off x="5854261" y="1223522"/>
            <a:ext cx="2992338" cy="3058489"/>
          </a:xfrm>
          <a:prstGeom prst="rect">
            <a:avLst/>
          </a:prstGeom>
        </p:spPr>
      </p:pic>
      <p:sp>
        <p:nvSpPr>
          <p:cNvPr id="7" name="Espace réservé de la date 3">
            <a:extLst>
              <a:ext uri="{FF2B5EF4-FFF2-40B4-BE49-F238E27FC236}">
                <a16:creationId xmlns:a16="http://schemas.microsoft.com/office/drawing/2014/main" id="{7FE12D21-728A-A264-EE43-0D21CA61E518}"/>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8" name="TextBox 7">
            <a:extLst>
              <a:ext uri="{FF2B5EF4-FFF2-40B4-BE49-F238E27FC236}">
                <a16:creationId xmlns:a16="http://schemas.microsoft.com/office/drawing/2014/main" id="{D4885F95-9507-EA05-B29E-880765C18BB7}"/>
              </a:ext>
            </a:extLst>
          </p:cNvPr>
          <p:cNvSpPr txBox="1"/>
          <p:nvPr/>
        </p:nvSpPr>
        <p:spPr>
          <a:xfrm>
            <a:off x="5228326" y="4321206"/>
            <a:ext cx="4244207" cy="807913"/>
          </a:xfrm>
          <a:prstGeom prst="rect">
            <a:avLst/>
          </a:prstGeom>
          <a:noFill/>
        </p:spPr>
        <p:txBody>
          <a:bodyPr wrap="square" rtlCol="0">
            <a:spAutoFit/>
          </a:bodyPr>
          <a:lstStyle/>
          <a:p>
            <a:r>
              <a:rPr lang="en-US" sz="1100" b="0" i="0" noProof="0">
                <a:solidFill>
                  <a:srgbClr val="222222"/>
                </a:solidFill>
                <a:effectLst/>
                <a:latin typeface="Arial" panose="020B0604020202020204" pitchFamily="34" charset="0"/>
              </a:rPr>
              <a:t>Schematic illustration showing the arrangement of subunits in F</a:t>
            </a:r>
            <a:r>
              <a:rPr lang="en-US" sz="1100" b="0" i="0" baseline="-25000" noProof="0">
                <a:solidFill>
                  <a:srgbClr val="222222"/>
                </a:solidFill>
                <a:effectLst/>
                <a:latin typeface="Arial" panose="020B0604020202020204" pitchFamily="34" charset="0"/>
              </a:rPr>
              <a:t>1</a:t>
            </a:r>
            <a:r>
              <a:rPr lang="en-US" sz="1100" b="0" i="0" noProof="0">
                <a:solidFill>
                  <a:srgbClr val="222222"/>
                </a:solidFill>
                <a:effectLst/>
                <a:latin typeface="Arial" panose="020B0604020202020204" pitchFamily="34" charset="0"/>
              </a:rPr>
              <a:t>·F</a:t>
            </a:r>
            <a:r>
              <a:rPr lang="en-US" sz="1100" b="0" i="0" baseline="-25000" noProof="0">
                <a:solidFill>
                  <a:srgbClr val="222222"/>
                </a:solidFill>
                <a:effectLst/>
                <a:latin typeface="Arial" panose="020B0604020202020204" pitchFamily="34" charset="0"/>
              </a:rPr>
              <a:t>o</a:t>
            </a:r>
            <a:r>
              <a:rPr lang="en-US" sz="1100" b="0" i="0" noProof="0">
                <a:solidFill>
                  <a:srgbClr val="222222"/>
                </a:solidFill>
                <a:effectLst/>
                <a:latin typeface="Arial" panose="020B0604020202020204" pitchFamily="34" charset="0"/>
              </a:rPr>
              <a:t>-ATP synthase/ATPase (</a:t>
            </a:r>
            <a:r>
              <a:rPr lang="en-US" sz="1100" b="0" i="1" noProof="0">
                <a:solidFill>
                  <a:srgbClr val="222222"/>
                </a:solidFill>
                <a:effectLst/>
                <a:latin typeface="Arial" panose="020B0604020202020204" pitchFamily="34" charset="0"/>
              </a:rPr>
              <a:t>E. coli</a:t>
            </a:r>
            <a:r>
              <a:rPr lang="en-US" sz="1100" b="0" i="0" noProof="0">
                <a:solidFill>
                  <a:srgbClr val="222222"/>
                </a:solidFill>
                <a:effectLst/>
                <a:latin typeface="Arial" panose="020B0604020202020204" pitchFamily="34" charset="0"/>
              </a:rPr>
              <a:t>), </a:t>
            </a:r>
            <a:r>
              <a:rPr lang="en-US" sz="1100" b="0" i="0" noProof="0" err="1">
                <a:solidFill>
                  <a:srgbClr val="222222"/>
                </a:solidFill>
                <a:effectLst/>
                <a:latin typeface="Arial" panose="020B0604020202020204" pitchFamily="34" charset="0"/>
              </a:rPr>
              <a:t>Zharova</a:t>
            </a:r>
            <a:r>
              <a:rPr lang="en-US" sz="1100" b="0" i="0" noProof="0">
                <a:solidFill>
                  <a:srgbClr val="222222"/>
                </a:solidFill>
                <a:effectLst/>
                <a:latin typeface="Arial" panose="020B0604020202020204" pitchFamily="34" charset="0"/>
              </a:rPr>
              <a:t>, International Journal of Molecular Sciences, </a:t>
            </a:r>
            <a:r>
              <a:rPr lang="en-US" sz="1100" b="0" i="0" noProof="0">
                <a:solidFill>
                  <a:srgbClr val="222222"/>
                </a:solidFill>
                <a:effectLst/>
                <a:latin typeface="Arial" panose="020B0604020202020204" pitchFamily="34" charset="0"/>
                <a:hlinkClick r:id="rId4"/>
              </a:rPr>
              <a:t>2023</a:t>
            </a:r>
            <a:endParaRPr lang="en-US" sz="1100" noProof="0"/>
          </a:p>
          <a:p>
            <a:endParaRPr lang="en-US" noProof="0"/>
          </a:p>
        </p:txBody>
      </p:sp>
    </p:spTree>
    <p:extLst>
      <p:ext uri="{BB962C8B-B14F-4D97-AF65-F5344CB8AC3E}">
        <p14:creationId xmlns:p14="http://schemas.microsoft.com/office/powerpoint/2010/main" val="429429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9D75F27E-FC4B-294E-F331-D997DFE84F6C}"/>
              </a:ext>
            </a:extLst>
          </p:cNvPr>
          <p:cNvPicPr>
            <a:picLocks noGrp="1" noChangeAspect="1"/>
          </p:cNvPicPr>
          <p:nvPr>
            <p:ph idx="1"/>
          </p:nvPr>
        </p:nvPicPr>
        <p:blipFill>
          <a:blip r:embed="rId2"/>
          <a:stretch>
            <a:fillRect/>
          </a:stretch>
        </p:blipFill>
        <p:spPr>
          <a:xfrm>
            <a:off x="1033773" y="1135204"/>
            <a:ext cx="7076453" cy="3543259"/>
          </a:xfrm>
        </p:spPr>
      </p:pic>
      <p:sp>
        <p:nvSpPr>
          <p:cNvPr id="3" name="Titre 2">
            <a:extLst>
              <a:ext uri="{FF2B5EF4-FFF2-40B4-BE49-F238E27FC236}">
                <a16:creationId xmlns:a16="http://schemas.microsoft.com/office/drawing/2014/main" id="{D5483B6C-F790-9744-6BC4-7CD9B3F16F9F}"/>
              </a:ext>
            </a:extLst>
          </p:cNvPr>
          <p:cNvSpPr>
            <a:spLocks noGrp="1"/>
          </p:cNvSpPr>
          <p:nvPr>
            <p:ph type="title"/>
          </p:nvPr>
        </p:nvSpPr>
        <p:spPr/>
        <p:txBody>
          <a:bodyPr/>
          <a:lstStyle/>
          <a:p>
            <a:r>
              <a:rPr lang="en-US" noProof="0"/>
              <a:t>Let’s zoom in, 2</a:t>
            </a:r>
            <a:r>
              <a:rPr lang="en-US" noProof="0">
                <a:latin typeface="+mn-lt"/>
                <a:cs typeface="Times New Roman" panose="02020603050405020304" pitchFamily="18" charset="0"/>
              </a:rPr>
              <a:t>μM</a:t>
            </a:r>
            <a:endParaRPr lang="en-US" noProof="0"/>
          </a:p>
        </p:txBody>
      </p:sp>
      <p:sp>
        <p:nvSpPr>
          <p:cNvPr id="6" name="Espace réservé du numéro de diapositive 5">
            <a:extLst>
              <a:ext uri="{FF2B5EF4-FFF2-40B4-BE49-F238E27FC236}">
                <a16:creationId xmlns:a16="http://schemas.microsoft.com/office/drawing/2014/main" id="{9C119946-65AA-30A2-124F-FB126D375FEB}"/>
              </a:ext>
            </a:extLst>
          </p:cNvPr>
          <p:cNvSpPr>
            <a:spLocks noGrp="1"/>
          </p:cNvSpPr>
          <p:nvPr>
            <p:ph type="sldNum" sz="quarter" idx="12"/>
          </p:nvPr>
        </p:nvSpPr>
        <p:spPr/>
        <p:txBody>
          <a:bodyPr/>
          <a:lstStyle/>
          <a:p>
            <a:fld id="{E1E1CD7C-2161-7D43-862E-CE4C333CD873}" type="slidenum">
              <a:rPr lang="en-US" noProof="0" smtClean="0"/>
              <a:pPr/>
              <a:t>20</a:t>
            </a:fld>
            <a:endParaRPr lang="en-US" noProof="0"/>
          </a:p>
        </p:txBody>
      </p:sp>
      <p:sp>
        <p:nvSpPr>
          <p:cNvPr id="5" name="Espace réservé de la date 3">
            <a:extLst>
              <a:ext uri="{FF2B5EF4-FFF2-40B4-BE49-F238E27FC236}">
                <a16:creationId xmlns:a16="http://schemas.microsoft.com/office/drawing/2014/main" id="{5AD5EF04-4F57-CC30-6FD7-DCB18E3589F8}"/>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4" name="ZoneTexte 3">
            <a:extLst>
              <a:ext uri="{FF2B5EF4-FFF2-40B4-BE49-F238E27FC236}">
                <a16:creationId xmlns:a16="http://schemas.microsoft.com/office/drawing/2014/main" id="{0EED5DC4-5FE4-8A52-012F-E35C26D7D2F1}"/>
              </a:ext>
            </a:extLst>
          </p:cNvPr>
          <p:cNvSpPr txBox="1"/>
          <p:nvPr/>
        </p:nvSpPr>
        <p:spPr>
          <a:xfrm>
            <a:off x="1804640" y="4678463"/>
            <a:ext cx="4194717"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13C3A"/>
                </a:solidFill>
                <a:effectLst/>
                <a:uLnTx/>
                <a:uFillTx/>
                <a:latin typeface="Arial"/>
                <a:ea typeface="+mn-ea"/>
                <a:cs typeface="+mn-cs"/>
              </a:rPr>
              <a:t>Figure 4e. Unfiltered time course of stepping rotation of 40 nm beads ([ATP] =2 </a:t>
            </a:r>
            <a:r>
              <a:rPr kumimoji="0" lang="en-US" sz="1000" b="0" i="1" u="none" strike="noStrike" kern="1200" cap="none" spc="0" normalizeH="0" baseline="0" noProof="0" err="1">
                <a:ln>
                  <a:noFill/>
                </a:ln>
                <a:solidFill>
                  <a:srgbClr val="413C3A"/>
                </a:solidFill>
                <a:effectLst/>
                <a:uLnTx/>
                <a:uFillTx/>
                <a:latin typeface="Arial"/>
                <a:ea typeface="+mn-ea"/>
                <a:cs typeface="+mn-cs"/>
              </a:rPr>
              <a:t>μM</a:t>
            </a:r>
            <a:r>
              <a:rPr kumimoji="0" lang="en-US" sz="1000" b="0" i="1" u="none" strike="noStrike" kern="1200" cap="none" spc="0" normalizeH="0" baseline="0" noProof="0">
                <a:ln>
                  <a:noFill/>
                </a:ln>
                <a:solidFill>
                  <a:srgbClr val="413C3A"/>
                </a:solidFill>
                <a:effectLst/>
                <a:uLnTx/>
                <a:uFillTx/>
                <a:latin typeface="Arial"/>
                <a:ea typeface="+mn-ea"/>
                <a:cs typeface="+mn-cs"/>
              </a:rPr>
              <a:t>)</a:t>
            </a:r>
            <a:endParaRPr kumimoji="0" lang="en-US" sz="1350" b="0" i="0" u="none" strike="noStrike" kern="1200" cap="none" spc="0" normalizeH="0" baseline="0" noProof="0">
              <a:ln>
                <a:noFill/>
              </a:ln>
              <a:solidFill>
                <a:srgbClr val="413C3A"/>
              </a:solidFill>
              <a:effectLst/>
              <a:uLnTx/>
              <a:uFillTx/>
              <a:latin typeface="Arial"/>
              <a:ea typeface="+mn-ea"/>
              <a:cs typeface="+mn-cs"/>
            </a:endParaRPr>
          </a:p>
        </p:txBody>
      </p:sp>
    </p:spTree>
    <p:extLst>
      <p:ext uri="{BB962C8B-B14F-4D97-AF65-F5344CB8AC3E}">
        <p14:creationId xmlns:p14="http://schemas.microsoft.com/office/powerpoint/2010/main" val="131163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62CB5-16F7-637B-4DDA-01C1A6A7696A}"/>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0CEE47F1-AFA8-3087-3D05-C116EA8F33AC}"/>
              </a:ext>
            </a:extLst>
          </p:cNvPr>
          <p:cNvPicPr>
            <a:picLocks noChangeAspect="1"/>
          </p:cNvPicPr>
          <p:nvPr/>
        </p:nvPicPr>
        <p:blipFill>
          <a:blip r:embed="rId2"/>
          <a:stretch>
            <a:fillRect/>
          </a:stretch>
        </p:blipFill>
        <p:spPr>
          <a:xfrm>
            <a:off x="5108190" y="2315585"/>
            <a:ext cx="3223154" cy="2071257"/>
          </a:xfrm>
          <a:prstGeom prst="rect">
            <a:avLst/>
          </a:prstGeom>
        </p:spPr>
      </p:pic>
      <p:sp>
        <p:nvSpPr>
          <p:cNvPr id="2" name="Espace réservé du contenu 1">
            <a:extLst>
              <a:ext uri="{FF2B5EF4-FFF2-40B4-BE49-F238E27FC236}">
                <a16:creationId xmlns:a16="http://schemas.microsoft.com/office/drawing/2014/main" id="{B68AD7FE-12D8-880F-AA98-9E9F6F8F1096}"/>
              </a:ext>
            </a:extLst>
          </p:cNvPr>
          <p:cNvSpPr>
            <a:spLocks noGrp="1"/>
          </p:cNvSpPr>
          <p:nvPr>
            <p:ph idx="1"/>
          </p:nvPr>
        </p:nvSpPr>
        <p:spPr>
          <a:xfrm>
            <a:off x="904875" y="892590"/>
            <a:ext cx="3169037" cy="3386772"/>
          </a:xfrm>
        </p:spPr>
        <p:txBody>
          <a:bodyPr/>
          <a:lstStyle/>
          <a:p>
            <a:r>
              <a:rPr lang="en-US" noProof="0"/>
              <a:t>Get multiple measurement for each concentration</a:t>
            </a:r>
          </a:p>
          <a:p>
            <a:r>
              <a:rPr lang="en-US" noProof="0"/>
              <a:t>Average (large cyan line)</a:t>
            </a:r>
          </a:p>
          <a:p>
            <a:endParaRPr lang="en-US" noProof="0"/>
          </a:p>
          <a:p>
            <a:endParaRPr lang="en-US" noProof="0"/>
          </a:p>
          <a:p>
            <a:r>
              <a:rPr lang="en-US" noProof="0"/>
              <a:t>Transitions are fast (up to 0.25 </a:t>
            </a:r>
            <a:r>
              <a:rPr lang="en-US" noProof="0" err="1"/>
              <a:t>ms</a:t>
            </a:r>
            <a:r>
              <a:rPr lang="en-US" noProof="0"/>
              <a:t> → 2 frames)</a:t>
            </a:r>
          </a:p>
          <a:p>
            <a:r>
              <a:rPr lang="en-US" noProof="0"/>
              <a:t>Speed of rotation part not affected by [ATP]</a:t>
            </a:r>
          </a:p>
          <a:p>
            <a:r>
              <a:rPr lang="en-US" noProof="0"/>
              <a:t>Dwell are different</a:t>
            </a:r>
          </a:p>
          <a:p>
            <a:endParaRPr lang="en-US" noProof="0"/>
          </a:p>
        </p:txBody>
      </p:sp>
      <p:sp>
        <p:nvSpPr>
          <p:cNvPr id="3" name="Titre 2">
            <a:extLst>
              <a:ext uri="{FF2B5EF4-FFF2-40B4-BE49-F238E27FC236}">
                <a16:creationId xmlns:a16="http://schemas.microsoft.com/office/drawing/2014/main" id="{D66EF932-8410-5D14-BFE3-153A11C3780E}"/>
              </a:ext>
            </a:extLst>
          </p:cNvPr>
          <p:cNvSpPr>
            <a:spLocks noGrp="1"/>
          </p:cNvSpPr>
          <p:nvPr>
            <p:ph type="title"/>
          </p:nvPr>
        </p:nvSpPr>
        <p:spPr>
          <a:xfrm>
            <a:off x="904875" y="131032"/>
            <a:ext cx="3773805" cy="1072753"/>
          </a:xfrm>
        </p:spPr>
        <p:txBody>
          <a:bodyPr/>
          <a:lstStyle/>
          <a:p>
            <a:r>
              <a:rPr lang="en-US" noProof="0"/>
              <a:t>Kinetics of the </a:t>
            </a:r>
            <a:r>
              <a:rPr lang="en-US" noProof="0" err="1"/>
              <a:t>substeps</a:t>
            </a:r>
            <a:endParaRPr lang="en-US" noProof="0"/>
          </a:p>
        </p:txBody>
      </p:sp>
      <p:sp>
        <p:nvSpPr>
          <p:cNvPr id="4" name="Espace réservé de la date 3">
            <a:extLst>
              <a:ext uri="{FF2B5EF4-FFF2-40B4-BE49-F238E27FC236}">
                <a16:creationId xmlns:a16="http://schemas.microsoft.com/office/drawing/2014/main" id="{D5B636FD-CC9D-F3CF-03A9-27C6944917B4}"/>
              </a:ext>
            </a:extLst>
          </p:cNvPr>
          <p:cNvSpPr>
            <a:spLocks noGrp="1"/>
          </p:cNvSpPr>
          <p:nvPr>
            <p:ph type="dt" sz="half" idx="10"/>
          </p:nvPr>
        </p:nvSpPr>
        <p:spPr/>
        <p:txBody>
          <a:bodyPr/>
          <a:lstStyle/>
          <a:p>
            <a:r>
              <a:rPr lang="en-US" noProof="0"/>
              <a:t>CH-312 – F1-ATPase Rotation analysis</a:t>
            </a:r>
          </a:p>
        </p:txBody>
      </p:sp>
      <p:sp>
        <p:nvSpPr>
          <p:cNvPr id="5" name="Espace réservé du pied de page 4">
            <a:extLst>
              <a:ext uri="{FF2B5EF4-FFF2-40B4-BE49-F238E27FC236}">
                <a16:creationId xmlns:a16="http://schemas.microsoft.com/office/drawing/2014/main" id="{82AD4815-1DE1-2CB2-716B-F7D9D7BD24CB}"/>
              </a:ext>
            </a:extLst>
          </p:cNvPr>
          <p:cNvSpPr>
            <a:spLocks noGrp="1"/>
          </p:cNvSpPr>
          <p:nvPr>
            <p:ph type="ftr" sz="quarter" idx="11"/>
          </p:nvPr>
        </p:nvSpPr>
        <p:spPr/>
        <p:txBody>
          <a:bodyPr/>
          <a:lstStyle/>
          <a:p>
            <a:r>
              <a:rPr lang="en-US" noProof="0"/>
              <a:t> </a:t>
            </a:r>
          </a:p>
        </p:txBody>
      </p:sp>
      <p:sp>
        <p:nvSpPr>
          <p:cNvPr id="6" name="Espace réservé du numéro de diapositive 5">
            <a:extLst>
              <a:ext uri="{FF2B5EF4-FFF2-40B4-BE49-F238E27FC236}">
                <a16:creationId xmlns:a16="http://schemas.microsoft.com/office/drawing/2014/main" id="{EEEA1D60-1DC2-D96C-5C04-73ACBB4417F1}"/>
              </a:ext>
            </a:extLst>
          </p:cNvPr>
          <p:cNvSpPr>
            <a:spLocks noGrp="1"/>
          </p:cNvSpPr>
          <p:nvPr>
            <p:ph type="sldNum" sz="quarter" idx="12"/>
          </p:nvPr>
        </p:nvSpPr>
        <p:spPr/>
        <p:txBody>
          <a:bodyPr/>
          <a:lstStyle/>
          <a:p>
            <a:fld id="{E1E1CD7C-2161-7D43-862E-CE4C333CD873}" type="slidenum">
              <a:rPr lang="en-US" noProof="0" smtClean="0"/>
              <a:pPr/>
              <a:t>21</a:t>
            </a:fld>
            <a:endParaRPr lang="en-US" noProof="0"/>
          </a:p>
        </p:txBody>
      </p:sp>
      <p:pic>
        <p:nvPicPr>
          <p:cNvPr id="11" name="Picture 10">
            <a:extLst>
              <a:ext uri="{FF2B5EF4-FFF2-40B4-BE49-F238E27FC236}">
                <a16:creationId xmlns:a16="http://schemas.microsoft.com/office/drawing/2014/main" id="{3BDD6A0E-E1AD-B4BE-21FC-4B4F4126D9D6}"/>
              </a:ext>
            </a:extLst>
          </p:cNvPr>
          <p:cNvPicPr>
            <a:picLocks noChangeAspect="1"/>
          </p:cNvPicPr>
          <p:nvPr/>
        </p:nvPicPr>
        <p:blipFill>
          <a:blip r:embed="rId3"/>
          <a:stretch>
            <a:fillRect/>
          </a:stretch>
        </p:blipFill>
        <p:spPr>
          <a:xfrm>
            <a:off x="4983541" y="734877"/>
            <a:ext cx="3309703" cy="1851099"/>
          </a:xfrm>
          <a:prstGeom prst="rect">
            <a:avLst/>
          </a:prstGeom>
        </p:spPr>
      </p:pic>
      <p:sp>
        <p:nvSpPr>
          <p:cNvPr id="14" name="TextBox 13">
            <a:extLst>
              <a:ext uri="{FF2B5EF4-FFF2-40B4-BE49-F238E27FC236}">
                <a16:creationId xmlns:a16="http://schemas.microsoft.com/office/drawing/2014/main" id="{78B3FFC2-1FAC-C562-3675-C21A4173FBF5}"/>
              </a:ext>
            </a:extLst>
          </p:cNvPr>
          <p:cNvSpPr txBox="1"/>
          <p:nvPr/>
        </p:nvSpPr>
        <p:spPr>
          <a:xfrm>
            <a:off x="5295900" y="4417322"/>
            <a:ext cx="2997344" cy="553998"/>
          </a:xfrm>
          <a:prstGeom prst="rect">
            <a:avLst/>
          </a:prstGeom>
          <a:noFill/>
        </p:spPr>
        <p:txBody>
          <a:bodyPr wrap="square" rtlCol="0">
            <a:spAutoFit/>
          </a:bodyPr>
          <a:lstStyle/>
          <a:p>
            <a:r>
              <a:rPr lang="en-US" sz="1000" i="1" noProof="0"/>
              <a:t>Figure 6 a and b. Plots of displacement of gold particles as a function of the time and its average (cyan)</a:t>
            </a:r>
          </a:p>
        </p:txBody>
      </p:sp>
    </p:spTree>
    <p:extLst>
      <p:ext uri="{BB962C8B-B14F-4D97-AF65-F5344CB8AC3E}">
        <p14:creationId xmlns:p14="http://schemas.microsoft.com/office/powerpoint/2010/main" val="2217187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BFC3-6563-5470-587E-13B95EC4EC1A}"/>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9F02BB0-8F84-93F2-B054-885FF5E431B7}"/>
              </a:ext>
            </a:extLst>
          </p:cNvPr>
          <p:cNvSpPr>
            <a:spLocks noGrp="1"/>
          </p:cNvSpPr>
          <p:nvPr>
            <p:ph type="body" sz="quarter" idx="17"/>
          </p:nvPr>
        </p:nvSpPr>
        <p:spPr>
          <a:xfrm>
            <a:off x="904875" y="1068388"/>
            <a:ext cx="7646988" cy="1436687"/>
          </a:xfrm>
        </p:spPr>
        <p:txBody>
          <a:bodyPr/>
          <a:lstStyle/>
          <a:p>
            <a:r>
              <a:rPr lang="en-US" noProof="0"/>
              <a:t>Average at all concentrations</a:t>
            </a:r>
          </a:p>
          <a:p>
            <a:r>
              <a:rPr lang="en-US" noProof="0"/>
              <a:t>Best fit gives a 90° </a:t>
            </a:r>
            <a:r>
              <a:rPr lang="en-US" noProof="0" err="1"/>
              <a:t>substep</a:t>
            </a:r>
            <a:r>
              <a:rPr lang="en-US" noProof="0"/>
              <a:t> (30° hard to judge)</a:t>
            </a:r>
          </a:p>
          <a:p>
            <a:r>
              <a:rPr lang="en-US" noProof="0"/>
              <a:t>Removed unusable data and flattened the ends for high concentrations</a:t>
            </a:r>
          </a:p>
          <a:p>
            <a:endParaRPr lang="en-US" noProof="0"/>
          </a:p>
        </p:txBody>
      </p:sp>
      <p:sp>
        <p:nvSpPr>
          <p:cNvPr id="4" name="Espace réservé de la date 3">
            <a:extLst>
              <a:ext uri="{FF2B5EF4-FFF2-40B4-BE49-F238E27FC236}">
                <a16:creationId xmlns:a16="http://schemas.microsoft.com/office/drawing/2014/main" id="{415B75B8-AA15-4544-3E9B-8A1128C0D6B5}"/>
              </a:ext>
            </a:extLst>
          </p:cNvPr>
          <p:cNvSpPr>
            <a:spLocks noGrp="1"/>
          </p:cNvSpPr>
          <p:nvPr>
            <p:ph type="dt" sz="half" idx="18"/>
          </p:nvPr>
        </p:nvSpPr>
        <p:spPr/>
        <p:txBody>
          <a:bodyPr/>
          <a:lstStyle/>
          <a:p>
            <a:r>
              <a:rPr lang="en-US" noProof="0"/>
              <a:t>CH-312 – F1-ATPase Rotation analysis</a:t>
            </a:r>
          </a:p>
        </p:txBody>
      </p:sp>
      <p:sp>
        <p:nvSpPr>
          <p:cNvPr id="6" name="Espace réservé du numéro de diapositive 5">
            <a:extLst>
              <a:ext uri="{FF2B5EF4-FFF2-40B4-BE49-F238E27FC236}">
                <a16:creationId xmlns:a16="http://schemas.microsoft.com/office/drawing/2014/main" id="{0B0B2111-30E2-A47C-F44F-6C989EC1F603}"/>
              </a:ext>
            </a:extLst>
          </p:cNvPr>
          <p:cNvSpPr>
            <a:spLocks noGrp="1"/>
          </p:cNvSpPr>
          <p:nvPr>
            <p:ph type="sldNum" sz="quarter" idx="20"/>
          </p:nvPr>
        </p:nvSpPr>
        <p:spPr/>
        <p:txBody>
          <a:bodyPr/>
          <a:lstStyle/>
          <a:p>
            <a:fld id="{E1E1CD7C-2161-7D43-862E-CE4C333CD873}" type="slidenum">
              <a:rPr lang="en-US" noProof="0" smtClean="0"/>
              <a:pPr/>
              <a:t>22</a:t>
            </a:fld>
            <a:endParaRPr lang="en-US" noProof="0"/>
          </a:p>
        </p:txBody>
      </p:sp>
      <p:sp>
        <p:nvSpPr>
          <p:cNvPr id="7" name="Titre 6">
            <a:extLst>
              <a:ext uri="{FF2B5EF4-FFF2-40B4-BE49-F238E27FC236}">
                <a16:creationId xmlns:a16="http://schemas.microsoft.com/office/drawing/2014/main" id="{1A7973C5-AEFB-7182-7159-AA268D35252C}"/>
              </a:ext>
            </a:extLst>
          </p:cNvPr>
          <p:cNvSpPr>
            <a:spLocks noGrp="1"/>
          </p:cNvSpPr>
          <p:nvPr>
            <p:ph type="title"/>
          </p:nvPr>
        </p:nvSpPr>
        <p:spPr>
          <a:xfrm>
            <a:off x="904875" y="131032"/>
            <a:ext cx="3827145" cy="1072753"/>
          </a:xfrm>
        </p:spPr>
        <p:txBody>
          <a:bodyPr/>
          <a:lstStyle/>
          <a:p>
            <a:r>
              <a:rPr lang="en-US" noProof="0"/>
              <a:t>Kinetics of the </a:t>
            </a:r>
            <a:r>
              <a:rPr lang="en-US" noProof="0" err="1"/>
              <a:t>substeps</a:t>
            </a:r>
            <a:endParaRPr lang="en-US" noProof="0"/>
          </a:p>
        </p:txBody>
      </p:sp>
      <p:pic>
        <p:nvPicPr>
          <p:cNvPr id="12" name="Picture 11">
            <a:extLst>
              <a:ext uri="{FF2B5EF4-FFF2-40B4-BE49-F238E27FC236}">
                <a16:creationId xmlns:a16="http://schemas.microsoft.com/office/drawing/2014/main" id="{2768C5BE-52C7-80D9-F156-B72C83F682DA}"/>
              </a:ext>
            </a:extLst>
          </p:cNvPr>
          <p:cNvPicPr>
            <a:picLocks noChangeAspect="1"/>
          </p:cNvPicPr>
          <p:nvPr/>
        </p:nvPicPr>
        <p:blipFill>
          <a:blip r:embed="rId3"/>
          <a:stretch>
            <a:fillRect/>
          </a:stretch>
        </p:blipFill>
        <p:spPr>
          <a:xfrm>
            <a:off x="1112519" y="2324101"/>
            <a:ext cx="7376161" cy="2392680"/>
          </a:xfrm>
          <a:prstGeom prst="rect">
            <a:avLst/>
          </a:prstGeom>
        </p:spPr>
      </p:pic>
      <p:sp>
        <p:nvSpPr>
          <p:cNvPr id="13" name="TextBox 12">
            <a:extLst>
              <a:ext uri="{FF2B5EF4-FFF2-40B4-BE49-F238E27FC236}">
                <a16:creationId xmlns:a16="http://schemas.microsoft.com/office/drawing/2014/main" id="{934DA6AF-C3B0-90D8-88A8-25877DDDA3B1}"/>
              </a:ext>
            </a:extLst>
          </p:cNvPr>
          <p:cNvSpPr txBox="1"/>
          <p:nvPr/>
        </p:nvSpPr>
        <p:spPr>
          <a:xfrm>
            <a:off x="1807845" y="4647010"/>
            <a:ext cx="7056120" cy="246221"/>
          </a:xfrm>
          <a:prstGeom prst="rect">
            <a:avLst/>
          </a:prstGeom>
          <a:noFill/>
        </p:spPr>
        <p:txBody>
          <a:bodyPr wrap="square" rtlCol="0">
            <a:spAutoFit/>
          </a:bodyPr>
          <a:lstStyle/>
          <a:p>
            <a:r>
              <a:rPr lang="en-US" sz="1000" i="1" noProof="0"/>
              <a:t>Figure 6c. Average displacement of gold particles at each [ATP] as a function of the time</a:t>
            </a:r>
          </a:p>
        </p:txBody>
      </p:sp>
    </p:spTree>
    <p:extLst>
      <p:ext uri="{BB962C8B-B14F-4D97-AF65-F5344CB8AC3E}">
        <p14:creationId xmlns:p14="http://schemas.microsoft.com/office/powerpoint/2010/main" val="344488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865FA-93F0-1F26-EA04-366F1DBDE69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texte 2">
                <a:extLst>
                  <a:ext uri="{FF2B5EF4-FFF2-40B4-BE49-F238E27FC236}">
                    <a16:creationId xmlns:a16="http://schemas.microsoft.com/office/drawing/2014/main" id="{556BE5BF-15A5-61CA-A2EB-13A922285D47}"/>
                  </a:ext>
                </a:extLst>
              </p:cNvPr>
              <p:cNvSpPr>
                <a:spLocks noGrp="1"/>
              </p:cNvSpPr>
              <p:nvPr>
                <p:ph type="body" sz="quarter" idx="17"/>
              </p:nvPr>
            </p:nvSpPr>
            <p:spPr>
              <a:xfrm>
                <a:off x="904875" y="1068388"/>
                <a:ext cx="7646988" cy="1436687"/>
              </a:xfrm>
            </p:spPr>
            <p:txBody>
              <a:bodyPr/>
              <a:lstStyle/>
              <a:p>
                <a:r>
                  <a:rPr lang="en-US" noProof="0"/>
                  <a:t>Dwells between -30° and 0° at low [ATP]</a:t>
                </a:r>
              </a:p>
              <a:p>
                <a:r>
                  <a:rPr lang="en-US" noProof="0"/>
                  <a:t>Find </a:t>
                </a:r>
                <a14:m>
                  <m:oMath xmlns:m="http://schemas.openxmlformats.org/officeDocument/2006/math">
                    <m:sSubSup>
                      <m:sSubSupPr>
                        <m:ctrlPr>
                          <a:rPr lang="en-US" b="0" i="1" noProof="0" smtClean="0">
                            <a:latin typeface="Cambria Math" panose="02040503050406030204" pitchFamily="18" charset="0"/>
                          </a:rPr>
                        </m:ctrlPr>
                      </m:sSubSupPr>
                      <m:e>
                        <m:r>
                          <a:rPr lang="en-US" b="0" i="1" noProof="0" smtClean="0">
                            <a:latin typeface="Cambria Math" panose="02040503050406030204" pitchFamily="18" charset="0"/>
                          </a:rPr>
                          <m:t>𝑘</m:t>
                        </m:r>
                      </m:e>
                      <m:sub>
                        <m:r>
                          <a:rPr lang="en-US" b="0" i="1" noProof="0" smtClean="0">
                            <a:latin typeface="Cambria Math" panose="02040503050406030204" pitchFamily="18" charset="0"/>
                          </a:rPr>
                          <m:t>𝑜𝑛</m:t>
                        </m:r>
                      </m:sub>
                      <m:sup>
                        <m:r>
                          <a:rPr lang="en-US" b="0" i="1" noProof="0" smtClean="0">
                            <a:latin typeface="Cambria Math" panose="02040503050406030204" pitchFamily="18" charset="0"/>
                          </a:rPr>
                          <m:t>𝐴𝑇𝑃</m:t>
                        </m:r>
                        <m:r>
                          <a:rPr lang="en-US" b="0" i="1" noProof="0" smtClean="0">
                            <a:latin typeface="Cambria Math" panose="02040503050406030204" pitchFamily="18" charset="0"/>
                          </a:rPr>
                          <m:t> </m:t>
                        </m:r>
                      </m:sup>
                    </m:sSubSup>
                    <m:r>
                      <a:rPr lang="en-US" b="0" i="1" noProof="0" smtClean="0">
                        <a:latin typeface="Cambria Math" panose="02040503050406030204" pitchFamily="18" charset="0"/>
                      </a:rPr>
                      <m:t>=3.0 ⋅</m:t>
                    </m:r>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10</m:t>
                        </m:r>
                      </m:e>
                      <m:sup>
                        <m:r>
                          <a:rPr lang="en-US" b="0" i="1" noProof="0" smtClean="0">
                            <a:latin typeface="Cambria Math" panose="02040503050406030204" pitchFamily="18" charset="0"/>
                          </a:rPr>
                          <m:t>7</m:t>
                        </m:r>
                      </m:sup>
                    </m:sSup>
                    <m:r>
                      <a:rPr lang="en-US" b="0" i="1" noProof="0" smtClean="0">
                        <a:latin typeface="Cambria Math" panose="02040503050406030204" pitchFamily="18" charset="0"/>
                      </a:rPr>
                      <m:t> </m:t>
                    </m:r>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𝑀</m:t>
                        </m:r>
                      </m:e>
                      <m:sup>
                        <m:r>
                          <a:rPr lang="en-US" b="0" i="1" noProof="0" smtClean="0">
                            <a:latin typeface="Cambria Math" panose="02040503050406030204" pitchFamily="18" charset="0"/>
                          </a:rPr>
                          <m:t>−1</m:t>
                        </m:r>
                      </m:sup>
                    </m:sSup>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𝑠</m:t>
                        </m:r>
                      </m:e>
                      <m:sup>
                        <m:r>
                          <a:rPr lang="en-US" b="0" i="1" noProof="0" smtClean="0">
                            <a:latin typeface="Cambria Math" panose="02040503050406030204" pitchFamily="18" charset="0"/>
                          </a:rPr>
                          <m:t>−1</m:t>
                        </m:r>
                      </m:sup>
                    </m:sSup>
                  </m:oMath>
                </a14:m>
                <a:r>
                  <a:rPr lang="en-US" b="0" i="1" noProof="0">
                    <a:latin typeface="Cambria Math" panose="02040503050406030204" pitchFamily="18" charset="0"/>
                  </a:rPr>
                  <a:t> </a:t>
                </a:r>
              </a:p>
              <a:p>
                <a:r>
                  <a:rPr lang="en-US" b="0" noProof="0">
                    <a:latin typeface="+mn-lt"/>
                  </a:rPr>
                  <a:t>Dwells c</a:t>
                </a:r>
                <a:r>
                  <a:rPr lang="en-US" noProof="0">
                    <a:latin typeface="+mn-lt"/>
                  </a:rPr>
                  <a:t>an’t be seen at [ATP] &gt; </a:t>
                </a:r>
                <a14:m>
                  <m:oMath xmlns:m="http://schemas.openxmlformats.org/officeDocument/2006/math">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𝐾</m:t>
                        </m:r>
                      </m:e>
                      <m:sub>
                        <m:r>
                          <a:rPr lang="en-US" b="0" i="1" noProof="0" smtClean="0">
                            <a:latin typeface="Cambria Math" panose="02040503050406030204" pitchFamily="18" charset="0"/>
                          </a:rPr>
                          <m:t>𝑚</m:t>
                        </m:r>
                      </m:sub>
                    </m:sSub>
                  </m:oMath>
                </a14:m>
                <a:endParaRPr lang="en-US" b="0" noProof="0">
                  <a:latin typeface="+mn-lt"/>
                </a:endParaRPr>
              </a:p>
              <a:p>
                <a:pPr marL="0" indent="0">
                  <a:buNone/>
                </a:pPr>
                <a:endParaRPr lang="en-US" b="0" noProof="0">
                  <a:latin typeface="+mn-lt"/>
                </a:endParaRPr>
              </a:p>
              <a:p>
                <a:endParaRPr lang="en-US" b="0" noProof="0"/>
              </a:p>
            </p:txBody>
          </p:sp>
        </mc:Choice>
        <mc:Fallback xmlns="">
          <p:sp>
            <p:nvSpPr>
              <p:cNvPr id="3" name="Espace réservé du texte 2">
                <a:extLst>
                  <a:ext uri="{FF2B5EF4-FFF2-40B4-BE49-F238E27FC236}">
                    <a16:creationId xmlns:a16="http://schemas.microsoft.com/office/drawing/2014/main" id="{556BE5BF-15A5-61CA-A2EB-13A922285D47}"/>
                  </a:ext>
                </a:extLst>
              </p:cNvPr>
              <p:cNvSpPr>
                <a:spLocks noGrp="1" noRot="1" noChangeAspect="1" noMove="1" noResize="1" noEditPoints="1" noAdjustHandles="1" noChangeArrowheads="1" noChangeShapeType="1" noTextEdit="1"/>
              </p:cNvSpPr>
              <p:nvPr>
                <p:ph type="body" sz="quarter" idx="17"/>
              </p:nvPr>
            </p:nvSpPr>
            <p:spPr>
              <a:xfrm>
                <a:off x="904875" y="1068388"/>
                <a:ext cx="7646988" cy="1436687"/>
              </a:xfrm>
              <a:blipFill>
                <a:blip r:embed="rId3"/>
                <a:stretch>
                  <a:fillRect t="-3814"/>
                </a:stretch>
              </a:blipFill>
            </p:spPr>
            <p:txBody>
              <a:bodyPr/>
              <a:lstStyle/>
              <a:p>
                <a:r>
                  <a:rPr lang="en-US">
                    <a:noFill/>
                  </a:rPr>
                  <a:t> </a:t>
                </a:r>
              </a:p>
            </p:txBody>
          </p:sp>
        </mc:Fallback>
      </mc:AlternateContent>
      <p:sp>
        <p:nvSpPr>
          <p:cNvPr id="4" name="Espace réservé de la date 3">
            <a:extLst>
              <a:ext uri="{FF2B5EF4-FFF2-40B4-BE49-F238E27FC236}">
                <a16:creationId xmlns:a16="http://schemas.microsoft.com/office/drawing/2014/main" id="{7148FB9D-9C1A-5B64-04D6-EA321839786D}"/>
              </a:ext>
            </a:extLst>
          </p:cNvPr>
          <p:cNvSpPr>
            <a:spLocks noGrp="1"/>
          </p:cNvSpPr>
          <p:nvPr>
            <p:ph type="dt" sz="half" idx="18"/>
          </p:nvPr>
        </p:nvSpPr>
        <p:spPr/>
        <p:txBody>
          <a:bodyPr/>
          <a:lstStyle/>
          <a:p>
            <a:r>
              <a:rPr lang="en-US" noProof="0"/>
              <a:t>CH-312 – F1-ATPase Rotation analysis</a:t>
            </a:r>
          </a:p>
        </p:txBody>
      </p:sp>
      <p:sp>
        <p:nvSpPr>
          <p:cNvPr id="6" name="Espace réservé du numéro de diapositive 5">
            <a:extLst>
              <a:ext uri="{FF2B5EF4-FFF2-40B4-BE49-F238E27FC236}">
                <a16:creationId xmlns:a16="http://schemas.microsoft.com/office/drawing/2014/main" id="{1150FA46-80D1-2ABE-D212-6D4E832CB77C}"/>
              </a:ext>
            </a:extLst>
          </p:cNvPr>
          <p:cNvSpPr>
            <a:spLocks noGrp="1"/>
          </p:cNvSpPr>
          <p:nvPr>
            <p:ph type="sldNum" sz="quarter" idx="20"/>
          </p:nvPr>
        </p:nvSpPr>
        <p:spPr/>
        <p:txBody>
          <a:bodyPr/>
          <a:lstStyle/>
          <a:p>
            <a:fld id="{E1E1CD7C-2161-7D43-862E-CE4C333CD873}" type="slidenum">
              <a:rPr lang="en-US" noProof="0" smtClean="0"/>
              <a:pPr/>
              <a:t>23</a:t>
            </a:fld>
            <a:endParaRPr lang="en-US" noProof="0"/>
          </a:p>
        </p:txBody>
      </p:sp>
      <p:sp>
        <p:nvSpPr>
          <p:cNvPr id="7" name="Titre 6">
            <a:extLst>
              <a:ext uri="{FF2B5EF4-FFF2-40B4-BE49-F238E27FC236}">
                <a16:creationId xmlns:a16="http://schemas.microsoft.com/office/drawing/2014/main" id="{FA4F1D30-6390-8EA0-8F20-7830420CFDB4}"/>
              </a:ext>
            </a:extLst>
          </p:cNvPr>
          <p:cNvSpPr>
            <a:spLocks noGrp="1"/>
          </p:cNvSpPr>
          <p:nvPr>
            <p:ph type="title"/>
          </p:nvPr>
        </p:nvSpPr>
        <p:spPr>
          <a:xfrm>
            <a:off x="904875" y="131032"/>
            <a:ext cx="3827145" cy="1072753"/>
          </a:xfrm>
        </p:spPr>
        <p:txBody>
          <a:bodyPr/>
          <a:lstStyle/>
          <a:p>
            <a:r>
              <a:rPr lang="en-US" noProof="0"/>
              <a:t>Kinetics of the </a:t>
            </a:r>
            <a:r>
              <a:rPr lang="en-US" noProof="0" err="1"/>
              <a:t>substeps</a:t>
            </a:r>
            <a:endParaRPr lang="en-US" noProof="0"/>
          </a:p>
        </p:txBody>
      </p:sp>
      <p:pic>
        <p:nvPicPr>
          <p:cNvPr id="12" name="Picture 11">
            <a:extLst>
              <a:ext uri="{FF2B5EF4-FFF2-40B4-BE49-F238E27FC236}">
                <a16:creationId xmlns:a16="http://schemas.microsoft.com/office/drawing/2014/main" id="{90B30182-9542-DFA1-549B-5045771EAC6E}"/>
              </a:ext>
            </a:extLst>
          </p:cNvPr>
          <p:cNvPicPr>
            <a:picLocks noChangeAspect="1"/>
          </p:cNvPicPr>
          <p:nvPr/>
        </p:nvPicPr>
        <p:blipFill>
          <a:blip r:embed="rId4"/>
          <a:stretch>
            <a:fillRect/>
          </a:stretch>
        </p:blipFill>
        <p:spPr>
          <a:xfrm>
            <a:off x="1112519" y="2324101"/>
            <a:ext cx="7376161" cy="2392680"/>
          </a:xfrm>
          <a:prstGeom prst="rect">
            <a:avLst/>
          </a:prstGeom>
        </p:spPr>
      </p:pic>
      <p:sp>
        <p:nvSpPr>
          <p:cNvPr id="2" name="TextBox 1">
            <a:extLst>
              <a:ext uri="{FF2B5EF4-FFF2-40B4-BE49-F238E27FC236}">
                <a16:creationId xmlns:a16="http://schemas.microsoft.com/office/drawing/2014/main" id="{BF500974-93FB-6629-58CF-49F66735BD8C}"/>
              </a:ext>
            </a:extLst>
          </p:cNvPr>
          <p:cNvSpPr txBox="1"/>
          <p:nvPr/>
        </p:nvSpPr>
        <p:spPr>
          <a:xfrm>
            <a:off x="1807845" y="4647010"/>
            <a:ext cx="7056120" cy="246221"/>
          </a:xfrm>
          <a:prstGeom prst="rect">
            <a:avLst/>
          </a:prstGeom>
          <a:noFill/>
        </p:spPr>
        <p:txBody>
          <a:bodyPr wrap="square" rtlCol="0">
            <a:spAutoFit/>
          </a:bodyPr>
          <a:lstStyle/>
          <a:p>
            <a:r>
              <a:rPr lang="en-US" sz="1000" i="1" noProof="0"/>
              <a:t>Figure 6c. Average displacement of gold particles at each [ATP] as a function of the time</a:t>
            </a:r>
          </a:p>
        </p:txBody>
      </p:sp>
    </p:spTree>
    <p:extLst>
      <p:ext uri="{BB962C8B-B14F-4D97-AF65-F5344CB8AC3E}">
        <p14:creationId xmlns:p14="http://schemas.microsoft.com/office/powerpoint/2010/main" val="31239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FB936-90C2-122A-0133-C2DB725C396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4AE2610-6276-67C5-9043-F5F5D096B727}"/>
              </a:ext>
            </a:extLst>
          </p:cNvPr>
          <p:cNvSpPr>
            <a:spLocks noGrp="1"/>
          </p:cNvSpPr>
          <p:nvPr>
            <p:ph idx="1"/>
          </p:nvPr>
        </p:nvSpPr>
        <p:spPr>
          <a:xfrm>
            <a:off x="904875" y="1014510"/>
            <a:ext cx="3169037" cy="3386772"/>
          </a:xfrm>
        </p:spPr>
        <p:txBody>
          <a:bodyPr/>
          <a:lstStyle/>
          <a:p>
            <a:endParaRPr lang="en-US" noProof="0"/>
          </a:p>
          <a:p>
            <a:r>
              <a:rPr lang="en-US" noProof="0"/>
              <a:t>Hundreds or thousands of measurements</a:t>
            </a:r>
          </a:p>
          <a:p>
            <a:r>
              <a:rPr lang="en-US" noProof="0"/>
              <a:t>Study Dwells length</a:t>
            </a:r>
          </a:p>
          <a:p>
            <a:r>
              <a:rPr lang="en-US" noProof="0"/>
              <a:t>Exponential fits to get the constants</a:t>
            </a:r>
          </a:p>
          <a:p>
            <a:endParaRPr lang="en-US" noProof="0"/>
          </a:p>
          <a:p>
            <a:r>
              <a:rPr lang="en-US" noProof="0"/>
              <a:t>Quick step must be a two-step process</a:t>
            </a:r>
          </a:p>
          <a:p>
            <a:r>
              <a:rPr lang="en-US" noProof="0"/>
              <a:t>Find rate-limiting reactions</a:t>
            </a:r>
          </a:p>
          <a:p>
            <a:endParaRPr lang="en-US" noProof="0"/>
          </a:p>
          <a:p>
            <a:endParaRPr lang="en-US" noProof="0"/>
          </a:p>
          <a:p>
            <a:endParaRPr lang="en-US" noProof="0"/>
          </a:p>
        </p:txBody>
      </p:sp>
      <p:sp>
        <p:nvSpPr>
          <p:cNvPr id="3" name="Titre 2">
            <a:extLst>
              <a:ext uri="{FF2B5EF4-FFF2-40B4-BE49-F238E27FC236}">
                <a16:creationId xmlns:a16="http://schemas.microsoft.com/office/drawing/2014/main" id="{EC98931B-C0B8-6B1A-7FAE-FA8ECE2F18FE}"/>
              </a:ext>
            </a:extLst>
          </p:cNvPr>
          <p:cNvSpPr>
            <a:spLocks noGrp="1"/>
          </p:cNvSpPr>
          <p:nvPr>
            <p:ph type="title"/>
          </p:nvPr>
        </p:nvSpPr>
        <p:spPr>
          <a:xfrm>
            <a:off x="904875" y="131032"/>
            <a:ext cx="3773805" cy="1072753"/>
          </a:xfrm>
        </p:spPr>
        <p:txBody>
          <a:bodyPr/>
          <a:lstStyle/>
          <a:p>
            <a:r>
              <a:rPr lang="en-US" noProof="0"/>
              <a:t>Kinetics of the </a:t>
            </a:r>
            <a:r>
              <a:rPr lang="en-US" noProof="0" err="1"/>
              <a:t>substeps</a:t>
            </a:r>
            <a:endParaRPr lang="en-US" noProof="0"/>
          </a:p>
        </p:txBody>
      </p:sp>
      <p:sp>
        <p:nvSpPr>
          <p:cNvPr id="4" name="Espace réservé de la date 3">
            <a:extLst>
              <a:ext uri="{FF2B5EF4-FFF2-40B4-BE49-F238E27FC236}">
                <a16:creationId xmlns:a16="http://schemas.microsoft.com/office/drawing/2014/main" id="{724B52B4-3F38-CA3A-B664-AA9F9DCEC29C}"/>
              </a:ext>
            </a:extLst>
          </p:cNvPr>
          <p:cNvSpPr>
            <a:spLocks noGrp="1"/>
          </p:cNvSpPr>
          <p:nvPr>
            <p:ph type="dt" sz="half" idx="10"/>
          </p:nvPr>
        </p:nvSpPr>
        <p:spPr/>
        <p:txBody>
          <a:bodyPr/>
          <a:lstStyle/>
          <a:p>
            <a:r>
              <a:rPr lang="en-US" noProof="0"/>
              <a:t>CH-312 – F1-ATPase Rotation analysis</a:t>
            </a:r>
          </a:p>
        </p:txBody>
      </p:sp>
      <p:sp>
        <p:nvSpPr>
          <p:cNvPr id="5" name="Espace réservé du pied de page 4">
            <a:extLst>
              <a:ext uri="{FF2B5EF4-FFF2-40B4-BE49-F238E27FC236}">
                <a16:creationId xmlns:a16="http://schemas.microsoft.com/office/drawing/2014/main" id="{B038A16B-2AE6-347E-6475-50D963FAB8B5}"/>
              </a:ext>
            </a:extLst>
          </p:cNvPr>
          <p:cNvSpPr>
            <a:spLocks noGrp="1"/>
          </p:cNvSpPr>
          <p:nvPr>
            <p:ph type="ftr" sz="quarter" idx="11"/>
          </p:nvPr>
        </p:nvSpPr>
        <p:spPr/>
        <p:txBody>
          <a:bodyPr/>
          <a:lstStyle/>
          <a:p>
            <a:r>
              <a:rPr lang="en-US" noProof="0"/>
              <a:t> </a:t>
            </a:r>
          </a:p>
        </p:txBody>
      </p:sp>
      <p:sp>
        <p:nvSpPr>
          <p:cNvPr id="6" name="Espace réservé du numéro de diapositive 5">
            <a:extLst>
              <a:ext uri="{FF2B5EF4-FFF2-40B4-BE49-F238E27FC236}">
                <a16:creationId xmlns:a16="http://schemas.microsoft.com/office/drawing/2014/main" id="{8DA35F7A-AAB0-FFB1-1C40-D97C008CD6D0}"/>
              </a:ext>
            </a:extLst>
          </p:cNvPr>
          <p:cNvSpPr>
            <a:spLocks noGrp="1"/>
          </p:cNvSpPr>
          <p:nvPr>
            <p:ph type="sldNum" sz="quarter" idx="12"/>
          </p:nvPr>
        </p:nvSpPr>
        <p:spPr/>
        <p:txBody>
          <a:bodyPr/>
          <a:lstStyle/>
          <a:p>
            <a:fld id="{E1E1CD7C-2161-7D43-862E-CE4C333CD873}" type="slidenum">
              <a:rPr lang="en-US" noProof="0" smtClean="0"/>
              <a:pPr/>
              <a:t>24</a:t>
            </a:fld>
            <a:endParaRPr lang="en-US" noProof="0"/>
          </a:p>
        </p:txBody>
      </p:sp>
      <p:sp>
        <p:nvSpPr>
          <p:cNvPr id="14" name="TextBox 13">
            <a:extLst>
              <a:ext uri="{FF2B5EF4-FFF2-40B4-BE49-F238E27FC236}">
                <a16:creationId xmlns:a16="http://schemas.microsoft.com/office/drawing/2014/main" id="{9BA050BB-69B3-1007-05F0-192538CE79E3}"/>
              </a:ext>
            </a:extLst>
          </p:cNvPr>
          <p:cNvSpPr txBox="1"/>
          <p:nvPr/>
        </p:nvSpPr>
        <p:spPr>
          <a:xfrm>
            <a:off x="4985437" y="4363982"/>
            <a:ext cx="3564203" cy="553998"/>
          </a:xfrm>
          <a:prstGeom prst="rect">
            <a:avLst/>
          </a:prstGeom>
          <a:noFill/>
        </p:spPr>
        <p:txBody>
          <a:bodyPr wrap="square" rtlCol="0">
            <a:spAutoFit/>
          </a:bodyPr>
          <a:lstStyle/>
          <a:p>
            <a:r>
              <a:rPr lang="en-US" sz="1000" i="1" noProof="0"/>
              <a:t>Figure 8 a and b. Exponential fit of Dwell durations and plot of the associated rate constants as a function of [ATP], best exponential fit (purple) and theoretical exponential (green)</a:t>
            </a:r>
          </a:p>
        </p:txBody>
      </p:sp>
      <p:pic>
        <p:nvPicPr>
          <p:cNvPr id="8" name="Picture 7">
            <a:extLst>
              <a:ext uri="{FF2B5EF4-FFF2-40B4-BE49-F238E27FC236}">
                <a16:creationId xmlns:a16="http://schemas.microsoft.com/office/drawing/2014/main" id="{30683FED-1D0F-FAA4-77A7-B080A09155FA}"/>
              </a:ext>
            </a:extLst>
          </p:cNvPr>
          <p:cNvPicPr>
            <a:picLocks noChangeAspect="1"/>
          </p:cNvPicPr>
          <p:nvPr/>
        </p:nvPicPr>
        <p:blipFill>
          <a:blip r:embed="rId2"/>
          <a:stretch>
            <a:fillRect/>
          </a:stretch>
        </p:blipFill>
        <p:spPr>
          <a:xfrm>
            <a:off x="4572000" y="1014509"/>
            <a:ext cx="4107218" cy="3386771"/>
          </a:xfrm>
          <a:prstGeom prst="rect">
            <a:avLst/>
          </a:prstGeom>
        </p:spPr>
      </p:pic>
    </p:spTree>
    <p:extLst>
      <p:ext uri="{BB962C8B-B14F-4D97-AF65-F5344CB8AC3E}">
        <p14:creationId xmlns:p14="http://schemas.microsoft.com/office/powerpoint/2010/main" val="11611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5830B-1C0D-2721-4EE1-63B08555648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a:extLst>
                  <a:ext uri="{FF2B5EF4-FFF2-40B4-BE49-F238E27FC236}">
                    <a16:creationId xmlns:a16="http://schemas.microsoft.com/office/drawing/2014/main" id="{5553877B-97F6-BDE9-522A-857D55E55813}"/>
                  </a:ext>
                </a:extLst>
              </p:cNvPr>
              <p:cNvSpPr>
                <a:spLocks noGrp="1"/>
              </p:cNvSpPr>
              <p:nvPr>
                <p:ph idx="1"/>
              </p:nvPr>
            </p:nvSpPr>
            <p:spPr>
              <a:xfrm>
                <a:off x="904875" y="892590"/>
                <a:ext cx="4071924" cy="3386772"/>
              </a:xfrm>
            </p:spPr>
            <p:txBody>
              <a:bodyPr>
                <a:normAutofit fontScale="92500"/>
              </a:bodyPr>
              <a:lstStyle/>
              <a:p>
                <a:pPr marL="0" indent="0">
                  <a:buNone/>
                </a:pPr>
                <a:endParaRPr lang="en-US" noProof="0"/>
              </a:p>
              <a:p>
                <a:r>
                  <a:rPr lang="en-US" noProof="0"/>
                  <a:t>Total rate of reaction (blue line) </a:t>
                </a:r>
              </a:p>
              <a:p>
                <a14:m>
                  <m:oMath xmlns:m="http://schemas.openxmlformats.org/officeDocument/2006/math">
                    <m:r>
                      <a:rPr lang="en-US" b="0" i="1" noProof="0" smtClean="0">
                        <a:latin typeface="Cambria Math" panose="02040503050406030204" pitchFamily="18" charset="0"/>
                      </a:rPr>
                      <m:t>𝑘</m:t>
                    </m:r>
                    <m:r>
                      <a:rPr lang="en-US" b="0" i="1" noProof="0" smtClean="0">
                        <a:latin typeface="Cambria Math" panose="02040503050406030204" pitchFamily="18" charset="0"/>
                      </a:rPr>
                      <m:t>=</m:t>
                    </m:r>
                    <m:sSup>
                      <m:sSupPr>
                        <m:ctrlPr>
                          <a:rPr lang="fr-FR"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1</m:t>
                                </m:r>
                              </m:sub>
                              <m:sup>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2</m:t>
                                </m:r>
                              </m:sub>
                              <m:sup>
                                <m:r>
                                  <a:rPr lang="en-US" i="1">
                                    <a:latin typeface="Cambria Math" panose="02040503050406030204" pitchFamily="18" charset="0"/>
                                  </a:rPr>
                                  <m:t>−1</m:t>
                                </m:r>
                              </m:sup>
                            </m:sSubSup>
                            <m:r>
                              <a:rPr lang="en-US" i="1">
                                <a:latin typeface="Cambria Math" panose="02040503050406030204" pitchFamily="18" charset="0"/>
                              </a:rPr>
                              <m:t>+</m:t>
                            </m:r>
                            <m:sSup>
                              <m:sSupPr>
                                <m:ctrlPr>
                                  <a:rPr lang="fr-FR"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𝑜𝑛</m:t>
                                        </m:r>
                                      </m:sub>
                                      <m:sup>
                                        <m:r>
                                          <a:rPr lang="en-US" i="1">
                                            <a:latin typeface="Cambria Math" panose="02040503050406030204" pitchFamily="18" charset="0"/>
                                          </a:rPr>
                                          <m:t>𝐴𝑇𝑃</m:t>
                                        </m:r>
                                      </m:sup>
                                    </m:sSub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𝐴𝑇𝑃</m:t>
                                        </m:r>
                                      </m:e>
                                    </m:d>
                                  </m:e>
                                </m:d>
                              </m:e>
                              <m:sup>
                                <m:r>
                                  <a:rPr lang="fr-FR" i="1">
                                    <a:latin typeface="Cambria Math" panose="02040503050406030204" pitchFamily="18" charset="0"/>
                                  </a:rPr>
                                  <m:t>−1</m:t>
                                </m:r>
                              </m:sup>
                            </m:sSup>
                          </m:e>
                        </m:d>
                      </m:e>
                      <m:sup>
                        <m:r>
                          <a:rPr lang="fr-FR" b="0" i="1" smtClean="0">
                            <a:latin typeface="Cambria Math" panose="02040503050406030204" pitchFamily="18" charset="0"/>
                          </a:rPr>
                          <m:t>−1</m:t>
                        </m:r>
                      </m:sup>
                    </m:sSup>
                  </m:oMath>
                </a14:m>
                <a:endParaRPr lang="en-US" noProof="0"/>
              </a:p>
              <a:p>
                <a:endParaRPr lang="en-US" noProof="0"/>
              </a:p>
              <a:p>
                <a:r>
                  <a:rPr lang="en-US" noProof="0"/>
                  <a:t>Find:</a:t>
                </a:r>
              </a:p>
              <a:p>
                <a:pPr lvl="1"/>
                <a14:m>
                  <m:oMath xmlns:m="http://schemas.openxmlformats.org/officeDocument/2006/math">
                    <m:sSubSup>
                      <m:sSubSupPr>
                        <m:ctrlPr>
                          <a:rPr lang="en-US" b="0" i="1" noProof="0" smtClean="0">
                            <a:latin typeface="Cambria Math" panose="02040503050406030204" pitchFamily="18" charset="0"/>
                          </a:rPr>
                        </m:ctrlPr>
                      </m:sSubSupPr>
                      <m:e>
                        <m:r>
                          <a:rPr lang="en-US" b="0" i="1" noProof="0" smtClean="0">
                            <a:latin typeface="Cambria Math" panose="02040503050406030204" pitchFamily="18" charset="0"/>
                          </a:rPr>
                          <m:t>𝑘</m:t>
                        </m:r>
                      </m:e>
                      <m:sub>
                        <m:r>
                          <a:rPr lang="en-US" b="0" i="1" noProof="0" smtClean="0">
                            <a:latin typeface="Cambria Math" panose="02040503050406030204" pitchFamily="18" charset="0"/>
                          </a:rPr>
                          <m:t>𝑜𝑛</m:t>
                        </m:r>
                      </m:sub>
                      <m:sup>
                        <m:r>
                          <a:rPr lang="en-US" b="0" i="1" noProof="0" smtClean="0">
                            <a:latin typeface="Cambria Math" panose="02040503050406030204" pitchFamily="18" charset="0"/>
                          </a:rPr>
                          <m:t>𝐴𝑇𝑃</m:t>
                        </m:r>
                        <m:r>
                          <a:rPr lang="en-US" b="0" i="1" noProof="0" smtClean="0">
                            <a:latin typeface="Cambria Math" panose="02040503050406030204" pitchFamily="18" charset="0"/>
                          </a:rPr>
                          <m:t> </m:t>
                        </m:r>
                      </m:sup>
                    </m:sSubSup>
                    <m:r>
                      <a:rPr lang="en-US" b="0" i="1" noProof="0" smtClean="0">
                        <a:latin typeface="Cambria Math" panose="02040503050406030204" pitchFamily="18" charset="0"/>
                      </a:rPr>
                      <m:t>=(3.0±0.1)⋅</m:t>
                    </m:r>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10</m:t>
                        </m:r>
                      </m:e>
                      <m:sup>
                        <m:r>
                          <a:rPr lang="en-US" b="0" i="1" noProof="0" smtClean="0">
                            <a:latin typeface="Cambria Math" panose="02040503050406030204" pitchFamily="18" charset="0"/>
                          </a:rPr>
                          <m:t>7</m:t>
                        </m:r>
                      </m:sup>
                    </m:sSup>
                    <m:r>
                      <a:rPr lang="en-US" b="0" i="1" noProof="0" smtClean="0">
                        <a:latin typeface="Cambria Math" panose="02040503050406030204" pitchFamily="18" charset="0"/>
                      </a:rPr>
                      <m:t> </m:t>
                    </m:r>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𝑀</m:t>
                        </m:r>
                      </m:e>
                      <m:sup>
                        <m:r>
                          <a:rPr lang="en-US" b="0" i="1" noProof="0" smtClean="0">
                            <a:latin typeface="Cambria Math" panose="02040503050406030204" pitchFamily="18" charset="0"/>
                          </a:rPr>
                          <m:t>−1</m:t>
                        </m:r>
                      </m:sup>
                    </m:sSup>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𝑠</m:t>
                        </m:r>
                      </m:e>
                      <m:sup>
                        <m:r>
                          <a:rPr lang="en-US" b="0" i="1" noProof="0" smtClean="0">
                            <a:latin typeface="Cambria Math" panose="02040503050406030204" pitchFamily="18" charset="0"/>
                          </a:rPr>
                          <m:t>−1</m:t>
                        </m:r>
                      </m:sup>
                    </m:sSup>
                  </m:oMath>
                </a14:m>
                <a:endParaRPr lang="en-US" noProof="0"/>
              </a:p>
              <a:p>
                <a:pPr lvl="1"/>
                <a14:m>
                  <m:oMath xmlns:m="http://schemas.openxmlformats.org/officeDocument/2006/math">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𝑘</m:t>
                        </m:r>
                      </m:e>
                      <m:sub>
                        <m:r>
                          <a:rPr lang="en-US" b="0" i="1" noProof="0" smtClean="0">
                            <a:latin typeface="Cambria Math" panose="02040503050406030204" pitchFamily="18" charset="0"/>
                          </a:rPr>
                          <m:t>1</m:t>
                        </m:r>
                      </m:sub>
                    </m:sSub>
                    <m:r>
                      <a:rPr lang="en-US" b="0" i="1" noProof="0" smtClean="0">
                        <a:latin typeface="Cambria Math" panose="02040503050406030204" pitchFamily="18" charset="0"/>
                      </a:rPr>
                      <m:t>=1,64±0,06 </m:t>
                    </m:r>
                    <m:r>
                      <a:rPr lang="en-US" b="0" i="1" noProof="0" smtClean="0">
                        <a:latin typeface="Cambria Math" panose="02040503050406030204" pitchFamily="18" charset="0"/>
                      </a:rPr>
                      <m:t>𝑚</m:t>
                    </m:r>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𝑠</m:t>
                        </m:r>
                      </m:e>
                      <m:sup>
                        <m:r>
                          <a:rPr lang="en-US" b="0" i="1" noProof="0" smtClean="0">
                            <a:latin typeface="Cambria Math" panose="02040503050406030204" pitchFamily="18" charset="0"/>
                          </a:rPr>
                          <m:t>−1</m:t>
                        </m:r>
                      </m:sup>
                    </m:sSup>
                  </m:oMath>
                </a14:m>
                <a:endParaRPr lang="en-US" noProof="0"/>
              </a:p>
              <a:p>
                <a:pPr lvl="1"/>
                <a14:m>
                  <m:oMath xmlns:m="http://schemas.openxmlformats.org/officeDocument/2006/math">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𝑘</m:t>
                        </m:r>
                      </m:e>
                      <m:sub>
                        <m:r>
                          <a:rPr lang="en-US" b="0" i="1" noProof="0" smtClean="0">
                            <a:latin typeface="Cambria Math" panose="02040503050406030204" pitchFamily="18" charset="0"/>
                          </a:rPr>
                          <m:t>2</m:t>
                        </m:r>
                      </m:sub>
                    </m:sSub>
                    <m:r>
                      <a:rPr lang="en-US" b="0" i="1" noProof="0" smtClean="0">
                        <a:latin typeface="Cambria Math" panose="02040503050406030204" pitchFamily="18" charset="0"/>
                      </a:rPr>
                      <m:t>=0,71±0,02 </m:t>
                    </m:r>
                    <m:r>
                      <a:rPr lang="en-US" b="0" i="1" noProof="0" smtClean="0">
                        <a:latin typeface="Cambria Math" panose="02040503050406030204" pitchFamily="18" charset="0"/>
                      </a:rPr>
                      <m:t>𝑚</m:t>
                    </m:r>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𝑠</m:t>
                        </m:r>
                      </m:e>
                      <m:sup>
                        <m:r>
                          <a:rPr lang="en-US" b="0" i="1" noProof="0" smtClean="0">
                            <a:latin typeface="Cambria Math" panose="02040503050406030204" pitchFamily="18" charset="0"/>
                          </a:rPr>
                          <m:t>−1</m:t>
                        </m:r>
                      </m:sup>
                    </m:sSup>
                  </m:oMath>
                </a14:m>
                <a:endParaRPr lang="en-US" noProof="0"/>
              </a:p>
              <a:p>
                <a:endParaRPr lang="en-US" noProof="0"/>
              </a:p>
              <a:p>
                <a:r>
                  <a:rPr lang="en-US" noProof="0"/>
                  <a:t>There is an [ATP] independent mechanism</a:t>
                </a:r>
              </a:p>
              <a:p>
                <a:endParaRPr lang="en-US" noProof="0"/>
              </a:p>
            </p:txBody>
          </p:sp>
        </mc:Choice>
        <mc:Fallback xmlns="">
          <p:sp>
            <p:nvSpPr>
              <p:cNvPr id="2" name="Espace réservé du contenu 1">
                <a:extLst>
                  <a:ext uri="{FF2B5EF4-FFF2-40B4-BE49-F238E27FC236}">
                    <a16:creationId xmlns:a16="http://schemas.microsoft.com/office/drawing/2014/main" id="{5553877B-97F6-BDE9-522A-857D55E55813}"/>
                  </a:ext>
                </a:extLst>
              </p:cNvPr>
              <p:cNvSpPr>
                <a:spLocks noGrp="1" noRot="1" noChangeAspect="1" noMove="1" noResize="1" noEditPoints="1" noAdjustHandles="1" noChangeArrowheads="1" noChangeShapeType="1" noTextEdit="1"/>
              </p:cNvSpPr>
              <p:nvPr>
                <p:ph idx="1"/>
              </p:nvPr>
            </p:nvSpPr>
            <p:spPr>
              <a:xfrm>
                <a:off x="904875" y="892590"/>
                <a:ext cx="4071924" cy="3386772"/>
              </a:xfrm>
              <a:blipFill>
                <a:blip r:embed="rId2"/>
                <a:stretch>
                  <a:fillRect b="-1079"/>
                </a:stretch>
              </a:blipFill>
            </p:spPr>
            <p:txBody>
              <a:bodyPr/>
              <a:lstStyle/>
              <a:p>
                <a:r>
                  <a:rPr lang="en-US">
                    <a:noFill/>
                  </a:rPr>
                  <a:t> </a:t>
                </a:r>
              </a:p>
            </p:txBody>
          </p:sp>
        </mc:Fallback>
      </mc:AlternateContent>
      <p:sp>
        <p:nvSpPr>
          <p:cNvPr id="3" name="Titre 2">
            <a:extLst>
              <a:ext uri="{FF2B5EF4-FFF2-40B4-BE49-F238E27FC236}">
                <a16:creationId xmlns:a16="http://schemas.microsoft.com/office/drawing/2014/main" id="{A1F5198F-4D3B-0999-7F11-98CD4FBBECFA}"/>
              </a:ext>
            </a:extLst>
          </p:cNvPr>
          <p:cNvSpPr>
            <a:spLocks noGrp="1"/>
          </p:cNvSpPr>
          <p:nvPr>
            <p:ph type="title"/>
          </p:nvPr>
        </p:nvSpPr>
        <p:spPr>
          <a:xfrm>
            <a:off x="904875" y="131032"/>
            <a:ext cx="3773805" cy="1072753"/>
          </a:xfrm>
        </p:spPr>
        <p:txBody>
          <a:bodyPr/>
          <a:lstStyle/>
          <a:p>
            <a:r>
              <a:rPr lang="en-US" noProof="0"/>
              <a:t>Kinetics of the </a:t>
            </a:r>
            <a:r>
              <a:rPr lang="en-US" noProof="0" err="1"/>
              <a:t>substeps</a:t>
            </a:r>
            <a:endParaRPr lang="en-US" noProof="0"/>
          </a:p>
        </p:txBody>
      </p:sp>
      <p:sp>
        <p:nvSpPr>
          <p:cNvPr id="4" name="Espace réservé de la date 3">
            <a:extLst>
              <a:ext uri="{FF2B5EF4-FFF2-40B4-BE49-F238E27FC236}">
                <a16:creationId xmlns:a16="http://schemas.microsoft.com/office/drawing/2014/main" id="{641D76BA-F9A2-4161-1CC3-FF0875905C43}"/>
              </a:ext>
            </a:extLst>
          </p:cNvPr>
          <p:cNvSpPr>
            <a:spLocks noGrp="1"/>
          </p:cNvSpPr>
          <p:nvPr>
            <p:ph type="dt" sz="half" idx="10"/>
          </p:nvPr>
        </p:nvSpPr>
        <p:spPr/>
        <p:txBody>
          <a:bodyPr/>
          <a:lstStyle/>
          <a:p>
            <a:r>
              <a:rPr lang="en-US" noProof="0"/>
              <a:t>CH-312 – F1-ATPase Rotation analysis</a:t>
            </a:r>
          </a:p>
        </p:txBody>
      </p:sp>
      <p:sp>
        <p:nvSpPr>
          <p:cNvPr id="5" name="Espace réservé du pied de page 4">
            <a:extLst>
              <a:ext uri="{FF2B5EF4-FFF2-40B4-BE49-F238E27FC236}">
                <a16:creationId xmlns:a16="http://schemas.microsoft.com/office/drawing/2014/main" id="{C68DC2FA-3A09-A44C-1B91-ED3C71127D14}"/>
              </a:ext>
            </a:extLst>
          </p:cNvPr>
          <p:cNvSpPr>
            <a:spLocks noGrp="1"/>
          </p:cNvSpPr>
          <p:nvPr>
            <p:ph type="ftr" sz="quarter" idx="11"/>
          </p:nvPr>
        </p:nvSpPr>
        <p:spPr/>
        <p:txBody>
          <a:bodyPr/>
          <a:lstStyle/>
          <a:p>
            <a:r>
              <a:rPr lang="en-US" noProof="0"/>
              <a:t> </a:t>
            </a:r>
          </a:p>
        </p:txBody>
      </p:sp>
      <p:sp>
        <p:nvSpPr>
          <p:cNvPr id="6" name="Espace réservé du numéro de diapositive 5">
            <a:extLst>
              <a:ext uri="{FF2B5EF4-FFF2-40B4-BE49-F238E27FC236}">
                <a16:creationId xmlns:a16="http://schemas.microsoft.com/office/drawing/2014/main" id="{94867F00-1421-F176-5497-47B093980FC4}"/>
              </a:ext>
            </a:extLst>
          </p:cNvPr>
          <p:cNvSpPr>
            <a:spLocks noGrp="1"/>
          </p:cNvSpPr>
          <p:nvPr>
            <p:ph type="sldNum" sz="quarter" idx="12"/>
          </p:nvPr>
        </p:nvSpPr>
        <p:spPr/>
        <p:txBody>
          <a:bodyPr/>
          <a:lstStyle/>
          <a:p>
            <a:fld id="{E1E1CD7C-2161-7D43-862E-CE4C333CD873}" type="slidenum">
              <a:rPr lang="en-US" noProof="0" smtClean="0"/>
              <a:pPr/>
              <a:t>25</a:t>
            </a:fld>
            <a:endParaRPr lang="en-US" noProof="0"/>
          </a:p>
        </p:txBody>
      </p:sp>
      <p:sp>
        <p:nvSpPr>
          <p:cNvPr id="14" name="TextBox 13">
            <a:extLst>
              <a:ext uri="{FF2B5EF4-FFF2-40B4-BE49-F238E27FC236}">
                <a16:creationId xmlns:a16="http://schemas.microsoft.com/office/drawing/2014/main" id="{8B028823-8023-DF2B-0C1F-11A6B602B487}"/>
              </a:ext>
            </a:extLst>
          </p:cNvPr>
          <p:cNvSpPr txBox="1"/>
          <p:nvPr/>
        </p:nvSpPr>
        <p:spPr>
          <a:xfrm>
            <a:off x="4985437" y="4242062"/>
            <a:ext cx="3564203" cy="400110"/>
          </a:xfrm>
          <a:prstGeom prst="rect">
            <a:avLst/>
          </a:prstGeom>
          <a:noFill/>
        </p:spPr>
        <p:txBody>
          <a:bodyPr wrap="square" rtlCol="0">
            <a:spAutoFit/>
          </a:bodyPr>
          <a:lstStyle/>
          <a:p>
            <a:r>
              <a:rPr lang="en-US" sz="1000" i="1" noProof="0"/>
              <a:t>Figure 8b. Plot of the rate constants of each experiment as a function of [ATP].</a:t>
            </a:r>
          </a:p>
        </p:txBody>
      </p:sp>
      <p:pic>
        <p:nvPicPr>
          <p:cNvPr id="9" name="Picture 8">
            <a:extLst>
              <a:ext uri="{FF2B5EF4-FFF2-40B4-BE49-F238E27FC236}">
                <a16:creationId xmlns:a16="http://schemas.microsoft.com/office/drawing/2014/main" id="{43420843-ED42-2A18-98ED-7E6EEAB21D33}"/>
              </a:ext>
            </a:extLst>
          </p:cNvPr>
          <p:cNvPicPr>
            <a:picLocks noChangeAspect="1"/>
          </p:cNvPicPr>
          <p:nvPr/>
        </p:nvPicPr>
        <p:blipFill>
          <a:blip r:embed="rId3"/>
          <a:stretch>
            <a:fillRect/>
          </a:stretch>
        </p:blipFill>
        <p:spPr>
          <a:xfrm>
            <a:off x="4985437" y="1298980"/>
            <a:ext cx="3637163" cy="2573992"/>
          </a:xfrm>
          <a:prstGeom prst="rect">
            <a:avLst/>
          </a:prstGeom>
        </p:spPr>
      </p:pic>
    </p:spTree>
    <p:extLst>
      <p:ext uri="{BB962C8B-B14F-4D97-AF65-F5344CB8AC3E}">
        <p14:creationId xmlns:p14="http://schemas.microsoft.com/office/powerpoint/2010/main" val="374025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76CB-937C-84BF-3F84-19F9869B76D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59152C8-B451-3EC5-9BBD-B3D7AFAFE9F7}"/>
              </a:ext>
            </a:extLst>
          </p:cNvPr>
          <p:cNvSpPr>
            <a:spLocks noGrp="1"/>
          </p:cNvSpPr>
          <p:nvPr>
            <p:ph idx="1"/>
          </p:nvPr>
        </p:nvSpPr>
        <p:spPr>
          <a:xfrm>
            <a:off x="904875" y="1197928"/>
            <a:ext cx="3169037" cy="3386772"/>
          </a:xfrm>
        </p:spPr>
        <p:txBody>
          <a:bodyPr>
            <a:normAutofit/>
          </a:bodyPr>
          <a:lstStyle/>
          <a:p>
            <a:r>
              <a:rPr lang="en-US" b="1" noProof="0">
                <a:latin typeface="+mn-lt"/>
                <a:cs typeface="Times New Roman" panose="02020603050405020304" pitchFamily="18" charset="0"/>
              </a:rPr>
              <a:t>B</a:t>
            </a:r>
            <a:r>
              <a:rPr lang="en-US" noProof="0">
                <a:latin typeface="+mn-lt"/>
                <a:cs typeface="Times New Roman" panose="02020603050405020304" pitchFamily="18" charset="0"/>
              </a:rPr>
              <a:t>:</a:t>
            </a:r>
          </a:p>
          <a:p>
            <a:pPr lvl="1"/>
            <a:r>
              <a:rPr lang="en-US" noProof="0">
                <a:latin typeface="+mn-lt"/>
                <a:cs typeface="Times New Roman" panose="02020603050405020304" pitchFamily="18" charset="0"/>
              </a:rPr>
              <a:t>Simplified profile showed earlier</a:t>
            </a:r>
          </a:p>
          <a:p>
            <a:pPr lvl="1"/>
            <a:r>
              <a:rPr lang="en-US" noProof="0">
                <a:latin typeface="+mn-lt"/>
                <a:cs typeface="Times New Roman" panose="02020603050405020304" pitchFamily="18" charset="0"/>
              </a:rPr>
              <a:t>See at different [ATP] what governs the speed of reaction</a:t>
            </a:r>
          </a:p>
          <a:p>
            <a:pPr lvl="1"/>
            <a:endParaRPr lang="en-US" noProof="0">
              <a:latin typeface="+mn-lt"/>
              <a:cs typeface="Times New Roman" panose="02020603050405020304" pitchFamily="18" charset="0"/>
            </a:endParaRPr>
          </a:p>
          <a:p>
            <a:r>
              <a:rPr lang="en-US" b="1" noProof="0">
                <a:latin typeface="+mn-lt"/>
                <a:cs typeface="Times New Roman" panose="02020603050405020304" pitchFamily="18" charset="0"/>
              </a:rPr>
              <a:t>C</a:t>
            </a:r>
            <a:r>
              <a:rPr lang="en-US" noProof="0">
                <a:latin typeface="+mn-lt"/>
                <a:cs typeface="Times New Roman" panose="02020603050405020304" pitchFamily="18" charset="0"/>
              </a:rPr>
              <a:t>:</a:t>
            </a:r>
          </a:p>
          <a:p>
            <a:pPr lvl="1"/>
            <a:r>
              <a:rPr lang="en-US" noProof="0">
                <a:latin typeface="+mn-lt"/>
                <a:cs typeface="Times New Roman" panose="02020603050405020304" pitchFamily="18" charset="0"/>
              </a:rPr>
              <a:t>Lowest energy at A</a:t>
            </a:r>
          </a:p>
          <a:p>
            <a:pPr lvl="1"/>
            <a:r>
              <a:rPr lang="en-US" noProof="0">
                <a:latin typeface="+mn-lt"/>
                <a:cs typeface="Times New Roman" panose="02020603050405020304" pitchFamily="18" charset="0"/>
              </a:rPr>
              <a:t>ATP binds new lowest energy</a:t>
            </a:r>
          </a:p>
          <a:p>
            <a:pPr lvl="1"/>
            <a:r>
              <a:rPr lang="en-US" noProof="0">
                <a:latin typeface="+mn-lt"/>
                <a:cs typeface="Times New Roman" panose="02020603050405020304" pitchFamily="18" charset="0"/>
              </a:rPr>
              <a:t>Continues until A’ </a:t>
            </a:r>
          </a:p>
          <a:p>
            <a:endParaRPr lang="en-US" noProof="0">
              <a:latin typeface="+mn-lt"/>
              <a:cs typeface="Times New Roman" panose="02020603050405020304" pitchFamily="18" charset="0"/>
            </a:endParaRPr>
          </a:p>
          <a:p>
            <a:endParaRPr lang="en-US" noProof="0">
              <a:latin typeface="+mn-lt"/>
              <a:cs typeface="Times New Roman" panose="02020603050405020304" pitchFamily="18" charset="0"/>
            </a:endParaRPr>
          </a:p>
        </p:txBody>
      </p:sp>
      <p:sp>
        <p:nvSpPr>
          <p:cNvPr id="3" name="Titre 2">
            <a:extLst>
              <a:ext uri="{FF2B5EF4-FFF2-40B4-BE49-F238E27FC236}">
                <a16:creationId xmlns:a16="http://schemas.microsoft.com/office/drawing/2014/main" id="{FA737252-D018-3C95-94F1-0B96538176F6}"/>
              </a:ext>
            </a:extLst>
          </p:cNvPr>
          <p:cNvSpPr>
            <a:spLocks noGrp="1"/>
          </p:cNvSpPr>
          <p:nvPr>
            <p:ph type="title"/>
          </p:nvPr>
        </p:nvSpPr>
        <p:spPr>
          <a:xfrm>
            <a:off x="904875" y="131032"/>
            <a:ext cx="3789045" cy="1072753"/>
          </a:xfrm>
        </p:spPr>
        <p:txBody>
          <a:bodyPr/>
          <a:lstStyle/>
          <a:p>
            <a:r>
              <a:rPr lang="en-US" noProof="0"/>
              <a:t>Proposed detailed mechanism </a:t>
            </a:r>
          </a:p>
        </p:txBody>
      </p:sp>
      <p:sp>
        <p:nvSpPr>
          <p:cNvPr id="6" name="Espace réservé du numéro de diapositive 5">
            <a:extLst>
              <a:ext uri="{FF2B5EF4-FFF2-40B4-BE49-F238E27FC236}">
                <a16:creationId xmlns:a16="http://schemas.microsoft.com/office/drawing/2014/main" id="{41354E5D-7825-128C-22C8-E8B3C66728FF}"/>
              </a:ext>
            </a:extLst>
          </p:cNvPr>
          <p:cNvSpPr>
            <a:spLocks noGrp="1"/>
          </p:cNvSpPr>
          <p:nvPr>
            <p:ph type="sldNum" sz="quarter" idx="12"/>
          </p:nvPr>
        </p:nvSpPr>
        <p:spPr/>
        <p:txBody>
          <a:bodyPr/>
          <a:lstStyle/>
          <a:p>
            <a:fld id="{E1E1CD7C-2161-7D43-862E-CE4C333CD873}" type="slidenum">
              <a:rPr lang="en-US" noProof="0" smtClean="0"/>
              <a:pPr/>
              <a:t>26</a:t>
            </a:fld>
            <a:endParaRPr lang="en-US" noProof="0"/>
          </a:p>
        </p:txBody>
      </p:sp>
      <p:sp>
        <p:nvSpPr>
          <p:cNvPr id="7" name="Espace réservé de la date 3">
            <a:extLst>
              <a:ext uri="{FF2B5EF4-FFF2-40B4-BE49-F238E27FC236}">
                <a16:creationId xmlns:a16="http://schemas.microsoft.com/office/drawing/2014/main" id="{7D6C88ED-D3ED-8C03-209D-30768B268346}"/>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9" name="Rectangle 8">
            <a:extLst>
              <a:ext uri="{FF2B5EF4-FFF2-40B4-BE49-F238E27FC236}">
                <a16:creationId xmlns:a16="http://schemas.microsoft.com/office/drawing/2014/main" id="{98DDB419-0753-C780-0CE2-415DC4F8B63E}"/>
              </a:ext>
            </a:extLst>
          </p:cNvPr>
          <p:cNvSpPr/>
          <p:nvPr/>
        </p:nvSpPr>
        <p:spPr>
          <a:xfrm>
            <a:off x="4632960" y="1828800"/>
            <a:ext cx="167640" cy="1752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Box 9">
            <a:extLst>
              <a:ext uri="{FF2B5EF4-FFF2-40B4-BE49-F238E27FC236}">
                <a16:creationId xmlns:a16="http://schemas.microsoft.com/office/drawing/2014/main" id="{FBFC4AE7-CA28-2406-7CF7-FF20D2B5854C}"/>
              </a:ext>
            </a:extLst>
          </p:cNvPr>
          <p:cNvSpPr txBox="1"/>
          <p:nvPr/>
        </p:nvSpPr>
        <p:spPr>
          <a:xfrm>
            <a:off x="4800600" y="3749040"/>
            <a:ext cx="3992880" cy="553998"/>
          </a:xfrm>
          <a:prstGeom prst="rect">
            <a:avLst/>
          </a:prstGeom>
          <a:noFill/>
        </p:spPr>
        <p:txBody>
          <a:bodyPr wrap="square" rtlCol="0">
            <a:spAutoFit/>
          </a:bodyPr>
          <a:lstStyle/>
          <a:p>
            <a:r>
              <a:rPr lang="en-US" sz="1000" i="1" noProof="0"/>
              <a:t>Figure 7b and c. Stepping course that one would expect from 7a, Schematic representation of the potential energy evolution of γ-subunit during the rotation</a:t>
            </a:r>
          </a:p>
        </p:txBody>
      </p:sp>
      <p:pic>
        <p:nvPicPr>
          <p:cNvPr id="8" name="Picture 7">
            <a:extLst>
              <a:ext uri="{FF2B5EF4-FFF2-40B4-BE49-F238E27FC236}">
                <a16:creationId xmlns:a16="http://schemas.microsoft.com/office/drawing/2014/main" id="{BCC62E78-E662-6E0A-397D-B35485E1535B}"/>
              </a:ext>
            </a:extLst>
          </p:cNvPr>
          <p:cNvPicPr>
            <a:picLocks noChangeAspect="1"/>
          </p:cNvPicPr>
          <p:nvPr/>
        </p:nvPicPr>
        <p:blipFill>
          <a:blip r:embed="rId2"/>
          <a:stretch>
            <a:fillRect/>
          </a:stretch>
        </p:blipFill>
        <p:spPr>
          <a:xfrm>
            <a:off x="4572000" y="1441123"/>
            <a:ext cx="4239293" cy="2261253"/>
          </a:xfrm>
          <a:prstGeom prst="rect">
            <a:avLst/>
          </a:prstGeom>
        </p:spPr>
      </p:pic>
    </p:spTree>
    <p:extLst>
      <p:ext uri="{BB962C8B-B14F-4D97-AF65-F5344CB8AC3E}">
        <p14:creationId xmlns:p14="http://schemas.microsoft.com/office/powerpoint/2010/main" val="89255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D2DC9-7D50-14BE-331D-B0B11C8CAA4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3D15BC-3F04-AE65-2F6F-5921755A8FF4}"/>
              </a:ext>
            </a:extLst>
          </p:cNvPr>
          <p:cNvSpPr>
            <a:spLocks noGrp="1"/>
          </p:cNvSpPr>
          <p:nvPr>
            <p:ph idx="1"/>
          </p:nvPr>
        </p:nvSpPr>
        <p:spPr>
          <a:xfrm>
            <a:off x="904875" y="1197928"/>
            <a:ext cx="3169037" cy="3386772"/>
          </a:xfrm>
        </p:spPr>
        <p:txBody>
          <a:bodyPr/>
          <a:lstStyle/>
          <a:p>
            <a:r>
              <a:rPr lang="en-US" noProof="0">
                <a:latin typeface="+mn-lt"/>
                <a:cs typeface="Times New Roman" panose="02020603050405020304" pitchFamily="18" charset="0"/>
              </a:rPr>
              <a:t>[ATP]-</a:t>
            </a:r>
            <a:r>
              <a:rPr lang="en-US" noProof="0" err="1">
                <a:latin typeface="+mn-lt"/>
                <a:cs typeface="Times New Roman" panose="02020603050405020304" pitchFamily="18" charset="0"/>
              </a:rPr>
              <a:t>dependant</a:t>
            </a:r>
            <a:r>
              <a:rPr lang="en-US" noProof="0">
                <a:latin typeface="+mn-lt"/>
                <a:cs typeface="Times New Roman" panose="02020603050405020304" pitchFamily="18" charset="0"/>
              </a:rPr>
              <a:t> dwell</a:t>
            </a:r>
          </a:p>
          <a:p>
            <a:r>
              <a:rPr lang="en-US" noProof="0">
                <a:latin typeface="+mn-lt"/>
                <a:cs typeface="Times New Roman" panose="02020603050405020304" pitchFamily="18" charset="0"/>
              </a:rPr>
              <a:t>Two ~1 </a:t>
            </a:r>
            <a:r>
              <a:rPr lang="en-US" noProof="0" err="1">
                <a:latin typeface="+mn-lt"/>
                <a:cs typeface="Times New Roman" panose="02020603050405020304" pitchFamily="18" charset="0"/>
              </a:rPr>
              <a:t>ms</a:t>
            </a:r>
            <a:r>
              <a:rPr lang="en-US" noProof="0">
                <a:latin typeface="+mn-lt"/>
                <a:cs typeface="Times New Roman" panose="02020603050405020304" pitchFamily="18" charset="0"/>
              </a:rPr>
              <a:t> processes</a:t>
            </a:r>
          </a:p>
          <a:p>
            <a:endParaRPr lang="en-US" noProof="0">
              <a:latin typeface="+mn-lt"/>
              <a:cs typeface="Times New Roman" panose="02020603050405020304" pitchFamily="18" charset="0"/>
            </a:endParaRPr>
          </a:p>
          <a:p>
            <a:r>
              <a:rPr lang="en-US" noProof="0">
                <a:latin typeface="+mn-lt"/>
                <a:cs typeface="Times New Roman" panose="02020603050405020304" pitchFamily="18" charset="0"/>
              </a:rPr>
              <a:t>Mechanism:</a:t>
            </a:r>
          </a:p>
          <a:p>
            <a:pPr lvl="1"/>
            <a:r>
              <a:rPr lang="en-US" noProof="0">
                <a:latin typeface="+mn-lt"/>
                <a:cs typeface="Times New Roman" panose="02020603050405020304" pitchFamily="18" charset="0"/>
              </a:rPr>
              <a:t>1. ATP binding</a:t>
            </a:r>
          </a:p>
          <a:p>
            <a:pPr lvl="1"/>
            <a:r>
              <a:rPr lang="en-US" noProof="0">
                <a:latin typeface="+mn-lt"/>
                <a:cs typeface="Times New Roman" panose="02020603050405020304" pitchFamily="18" charset="0"/>
              </a:rPr>
              <a:t>2. hydrolysis</a:t>
            </a:r>
          </a:p>
          <a:p>
            <a:pPr lvl="1"/>
            <a:r>
              <a:rPr lang="en-US" noProof="0">
                <a:latin typeface="+mn-lt"/>
                <a:cs typeface="Times New Roman" panose="02020603050405020304" pitchFamily="18" charset="0"/>
              </a:rPr>
              <a:t>3. ADP (and phosphate) leaves</a:t>
            </a:r>
          </a:p>
          <a:p>
            <a:pPr lvl="1"/>
            <a:r>
              <a:rPr lang="en-US" noProof="0">
                <a:latin typeface="+mn-lt"/>
                <a:cs typeface="Times New Roman" panose="02020603050405020304" pitchFamily="18" charset="0"/>
              </a:rPr>
              <a:t>We are back to 1.</a:t>
            </a:r>
          </a:p>
          <a:p>
            <a:endParaRPr lang="en-US" noProof="0">
              <a:latin typeface="+mn-lt"/>
              <a:cs typeface="Times New Roman" panose="02020603050405020304" pitchFamily="18" charset="0"/>
            </a:endParaRPr>
          </a:p>
          <a:p>
            <a:r>
              <a:rPr lang="en-US" noProof="0">
                <a:latin typeface="+mn-lt"/>
                <a:cs typeface="Times New Roman" panose="02020603050405020304" pitchFamily="18" charset="0"/>
              </a:rPr>
              <a:t>Is consistent with literature</a:t>
            </a:r>
          </a:p>
        </p:txBody>
      </p:sp>
      <p:sp>
        <p:nvSpPr>
          <p:cNvPr id="3" name="Titre 2">
            <a:extLst>
              <a:ext uri="{FF2B5EF4-FFF2-40B4-BE49-F238E27FC236}">
                <a16:creationId xmlns:a16="http://schemas.microsoft.com/office/drawing/2014/main" id="{173932F7-B0DD-64E4-4406-237868F0969E}"/>
              </a:ext>
            </a:extLst>
          </p:cNvPr>
          <p:cNvSpPr>
            <a:spLocks noGrp="1"/>
          </p:cNvSpPr>
          <p:nvPr>
            <p:ph type="title"/>
          </p:nvPr>
        </p:nvSpPr>
        <p:spPr>
          <a:xfrm>
            <a:off x="904875" y="131032"/>
            <a:ext cx="3789045" cy="1072753"/>
          </a:xfrm>
        </p:spPr>
        <p:txBody>
          <a:bodyPr/>
          <a:lstStyle/>
          <a:p>
            <a:r>
              <a:rPr lang="en-US" noProof="0"/>
              <a:t>Proposed detailed mechanism </a:t>
            </a:r>
          </a:p>
        </p:txBody>
      </p:sp>
      <p:sp>
        <p:nvSpPr>
          <p:cNvPr id="6" name="Espace réservé du numéro de diapositive 5">
            <a:extLst>
              <a:ext uri="{FF2B5EF4-FFF2-40B4-BE49-F238E27FC236}">
                <a16:creationId xmlns:a16="http://schemas.microsoft.com/office/drawing/2014/main" id="{DBE22C28-C918-94AA-C601-F6C54F99FE26}"/>
              </a:ext>
            </a:extLst>
          </p:cNvPr>
          <p:cNvSpPr>
            <a:spLocks noGrp="1"/>
          </p:cNvSpPr>
          <p:nvPr>
            <p:ph type="sldNum" sz="quarter" idx="12"/>
          </p:nvPr>
        </p:nvSpPr>
        <p:spPr/>
        <p:txBody>
          <a:bodyPr/>
          <a:lstStyle/>
          <a:p>
            <a:fld id="{E1E1CD7C-2161-7D43-862E-CE4C333CD873}" type="slidenum">
              <a:rPr lang="en-US" noProof="0" smtClean="0"/>
              <a:pPr/>
              <a:t>27</a:t>
            </a:fld>
            <a:endParaRPr lang="en-US" noProof="0"/>
          </a:p>
        </p:txBody>
      </p:sp>
      <p:sp>
        <p:nvSpPr>
          <p:cNvPr id="7" name="Espace réservé de la date 3">
            <a:extLst>
              <a:ext uri="{FF2B5EF4-FFF2-40B4-BE49-F238E27FC236}">
                <a16:creationId xmlns:a16="http://schemas.microsoft.com/office/drawing/2014/main" id="{43062CE4-4FDF-5842-E67E-CD956B5581D2}"/>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pic>
        <p:nvPicPr>
          <p:cNvPr id="5" name="Picture 4">
            <a:extLst>
              <a:ext uri="{FF2B5EF4-FFF2-40B4-BE49-F238E27FC236}">
                <a16:creationId xmlns:a16="http://schemas.microsoft.com/office/drawing/2014/main" id="{1018DD06-DF6E-7CB1-01C6-5ECDFDDADC94}"/>
              </a:ext>
            </a:extLst>
          </p:cNvPr>
          <p:cNvPicPr>
            <a:picLocks noChangeAspect="1"/>
          </p:cNvPicPr>
          <p:nvPr/>
        </p:nvPicPr>
        <p:blipFill>
          <a:blip r:embed="rId2"/>
          <a:stretch>
            <a:fillRect/>
          </a:stretch>
        </p:blipFill>
        <p:spPr>
          <a:xfrm>
            <a:off x="4518277" y="1197928"/>
            <a:ext cx="4494840" cy="2848292"/>
          </a:xfrm>
          <a:prstGeom prst="rect">
            <a:avLst/>
          </a:prstGeom>
        </p:spPr>
      </p:pic>
      <p:sp>
        <p:nvSpPr>
          <p:cNvPr id="9" name="Rectangle 8">
            <a:extLst>
              <a:ext uri="{FF2B5EF4-FFF2-40B4-BE49-F238E27FC236}">
                <a16:creationId xmlns:a16="http://schemas.microsoft.com/office/drawing/2014/main" id="{C5FC1BB6-7A26-82E8-59D9-73F3348F4E5A}"/>
              </a:ext>
            </a:extLst>
          </p:cNvPr>
          <p:cNvSpPr/>
          <p:nvPr/>
        </p:nvSpPr>
        <p:spPr>
          <a:xfrm>
            <a:off x="4632960" y="1828800"/>
            <a:ext cx="167640" cy="1752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Box 9">
            <a:extLst>
              <a:ext uri="{FF2B5EF4-FFF2-40B4-BE49-F238E27FC236}">
                <a16:creationId xmlns:a16="http://schemas.microsoft.com/office/drawing/2014/main" id="{29D89969-192A-34D7-51FD-6A3602C2D8B2}"/>
              </a:ext>
            </a:extLst>
          </p:cNvPr>
          <p:cNvSpPr txBox="1"/>
          <p:nvPr/>
        </p:nvSpPr>
        <p:spPr>
          <a:xfrm>
            <a:off x="4800600" y="4152900"/>
            <a:ext cx="3992880" cy="400110"/>
          </a:xfrm>
          <a:prstGeom prst="rect">
            <a:avLst/>
          </a:prstGeom>
          <a:noFill/>
        </p:spPr>
        <p:txBody>
          <a:bodyPr wrap="square" rtlCol="0">
            <a:spAutoFit/>
          </a:bodyPr>
          <a:lstStyle/>
          <a:p>
            <a:r>
              <a:rPr lang="en-US" sz="1000" i="1" noProof="0"/>
              <a:t>Figure 7a. Detailed mechanism of the rotation of the protein. The two sub-steps are: 1) ATP hydrolysis and 2) ADP release   </a:t>
            </a:r>
          </a:p>
        </p:txBody>
      </p:sp>
    </p:spTree>
    <p:extLst>
      <p:ext uri="{BB962C8B-B14F-4D97-AF65-F5344CB8AC3E}">
        <p14:creationId xmlns:p14="http://schemas.microsoft.com/office/powerpoint/2010/main" val="1433387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D2FF26-E137-A14D-D949-9EFE9F6C32F7}"/>
              </a:ext>
            </a:extLst>
          </p:cNvPr>
          <p:cNvSpPr>
            <a:spLocks noGrp="1"/>
          </p:cNvSpPr>
          <p:nvPr>
            <p:ph type="title"/>
          </p:nvPr>
        </p:nvSpPr>
        <p:spPr/>
        <p:txBody>
          <a:bodyPr/>
          <a:lstStyle/>
          <a:p>
            <a:r>
              <a:rPr lang="en-US" noProof="0"/>
              <a:t>Conclusions</a:t>
            </a:r>
          </a:p>
        </p:txBody>
      </p:sp>
      <p:sp>
        <p:nvSpPr>
          <p:cNvPr id="6" name="Slide Number Placeholder 5">
            <a:extLst>
              <a:ext uri="{FF2B5EF4-FFF2-40B4-BE49-F238E27FC236}">
                <a16:creationId xmlns:a16="http://schemas.microsoft.com/office/drawing/2014/main" id="{C0829872-6858-78C0-D15B-C43C9CED16AE}"/>
              </a:ext>
            </a:extLst>
          </p:cNvPr>
          <p:cNvSpPr>
            <a:spLocks noGrp="1"/>
          </p:cNvSpPr>
          <p:nvPr>
            <p:ph type="sldNum" sz="quarter" idx="12"/>
          </p:nvPr>
        </p:nvSpPr>
        <p:spPr/>
        <p:txBody>
          <a:bodyPr/>
          <a:lstStyle/>
          <a:p>
            <a:fld id="{E1E1CD7C-2161-7D43-862E-CE4C333CD873}" type="slidenum">
              <a:rPr lang="en-US" noProof="0" smtClean="0"/>
              <a:pPr/>
              <a:t>28</a:t>
            </a:fld>
            <a:endParaRPr lang="en-US" noProof="0"/>
          </a:p>
        </p:txBody>
      </p:sp>
      <p:sp>
        <p:nvSpPr>
          <p:cNvPr id="7" name="Rectangle 6">
            <a:extLst>
              <a:ext uri="{FF2B5EF4-FFF2-40B4-BE49-F238E27FC236}">
                <a16:creationId xmlns:a16="http://schemas.microsoft.com/office/drawing/2014/main" id="{22074C5F-87B4-40FD-67E0-58CEBA90151F}"/>
              </a:ext>
            </a:extLst>
          </p:cNvPr>
          <p:cNvSpPr/>
          <p:nvPr/>
        </p:nvSpPr>
        <p:spPr>
          <a:xfrm>
            <a:off x="185738" y="131033"/>
            <a:ext cx="614362" cy="3166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Content Placeholder 8">
            <a:extLst>
              <a:ext uri="{FF2B5EF4-FFF2-40B4-BE49-F238E27FC236}">
                <a16:creationId xmlns:a16="http://schemas.microsoft.com/office/drawing/2014/main" id="{8209E97C-5F76-7414-3370-BA2D552BC4B9}"/>
              </a:ext>
            </a:extLst>
          </p:cNvPr>
          <p:cNvSpPr>
            <a:spLocks noGrp="1"/>
          </p:cNvSpPr>
          <p:nvPr>
            <p:ph idx="1"/>
          </p:nvPr>
        </p:nvSpPr>
        <p:spPr>
          <a:xfrm>
            <a:off x="904875" y="1282029"/>
            <a:ext cx="7726363" cy="3386772"/>
          </a:xfrm>
        </p:spPr>
        <p:txBody>
          <a:bodyPr/>
          <a:lstStyle/>
          <a:p>
            <a:r>
              <a:rPr lang="en-US" noProof="0"/>
              <a:t>Viscosity is not significant for beads bellow 196 nm diameter</a:t>
            </a:r>
          </a:p>
          <a:p>
            <a:r>
              <a:rPr lang="en-US" noProof="0"/>
              <a:t>The maximum speed reached was </a:t>
            </a:r>
            <a:r>
              <a:rPr lang="en-US" noProof="0">
                <a:latin typeface="Arial"/>
                <a:cs typeface="Arial"/>
              </a:rPr>
              <a:t>129 </a:t>
            </a:r>
            <a:r>
              <a:rPr lang="en-US" noProof="0" err="1">
                <a:latin typeface="Arial"/>
                <a:cs typeface="Arial"/>
              </a:rPr>
              <a:t>r.p.s</a:t>
            </a:r>
            <a:r>
              <a:rPr lang="en-US" noProof="0">
                <a:latin typeface="Arial"/>
                <a:cs typeface="Arial"/>
              </a:rPr>
              <a:t>, the Michaelis Menten parameter was 15 </a:t>
            </a:r>
            <a:r>
              <a:rPr lang="en-US" noProof="0" err="1">
                <a:latin typeface="+mn-lt"/>
                <a:cs typeface="Times New Roman"/>
              </a:rPr>
              <a:t>μM</a:t>
            </a:r>
            <a:r>
              <a:rPr lang="en-US" noProof="0">
                <a:latin typeface="+mn-lt"/>
                <a:cs typeface="Times New Roman"/>
              </a:rPr>
              <a:t>. A single mechanism at all speed: one ATP molecule consumed per 120</a:t>
            </a:r>
            <a:r>
              <a:rPr lang="en-US" noProof="0">
                <a:latin typeface="Aptos" panose="020B0004020202020204" pitchFamily="34" charset="0"/>
                <a:cs typeface="Times New Roman"/>
              </a:rPr>
              <a:t>° </a:t>
            </a:r>
            <a:r>
              <a:rPr lang="en-US">
                <a:latin typeface="Aptos" panose="020B0004020202020204" pitchFamily="34" charset="0"/>
                <a:cs typeface="Times New Roman"/>
              </a:rPr>
              <a:t>step</a:t>
            </a:r>
            <a:r>
              <a:rPr lang="en-US" noProof="0">
                <a:latin typeface="Aptos" panose="020B0004020202020204" pitchFamily="34" charset="0"/>
                <a:cs typeface="Times New Roman"/>
              </a:rPr>
              <a:t>.</a:t>
            </a:r>
          </a:p>
          <a:p>
            <a:r>
              <a:rPr lang="en-US" noProof="0"/>
              <a:t>Fast 90</a:t>
            </a:r>
            <a:r>
              <a:rPr lang="en-US" noProof="0">
                <a:latin typeface="Times New Roman" panose="02020603050405020304" pitchFamily="18" charset="0"/>
                <a:cs typeface="Times New Roman" panose="02020603050405020304" pitchFamily="18" charset="0"/>
              </a:rPr>
              <a:t>°</a:t>
            </a:r>
            <a:r>
              <a:rPr lang="en-US" noProof="0">
                <a:latin typeface="+mn-lt"/>
                <a:cs typeface="Times New Roman" panose="02020603050405020304" pitchFamily="18" charset="0"/>
              </a:rPr>
              <a:t> </a:t>
            </a:r>
            <a:r>
              <a:rPr lang="en-US" noProof="0" err="1">
                <a:latin typeface="+mn-lt"/>
                <a:cs typeface="Times New Roman" panose="02020603050405020304" pitchFamily="18" charset="0"/>
              </a:rPr>
              <a:t>substep</a:t>
            </a:r>
            <a:r>
              <a:rPr lang="en-US" noProof="0">
                <a:latin typeface="+mn-lt"/>
                <a:cs typeface="Times New Roman" panose="02020603050405020304" pitchFamily="18" charset="0"/>
              </a:rPr>
              <a:t>, caused by ATP binding, ATP </a:t>
            </a:r>
            <a:r>
              <a:rPr lang="en-US" noProof="0" err="1">
                <a:latin typeface="+mn-lt"/>
                <a:cs typeface="Times New Roman" panose="02020603050405020304" pitchFamily="18" charset="0"/>
              </a:rPr>
              <a:t>dependant</a:t>
            </a:r>
            <a:r>
              <a:rPr lang="en-US" noProof="0">
                <a:latin typeface="+mn-lt"/>
                <a:cs typeface="Times New Roman" panose="02020603050405020304" pitchFamily="18" charset="0"/>
              </a:rPr>
              <a:t>, followed by ATP-independent dwell</a:t>
            </a:r>
          </a:p>
          <a:p>
            <a:r>
              <a:rPr lang="en-US" noProof="0">
                <a:latin typeface="+mn-lt"/>
                <a:cs typeface="Times New Roman" panose="02020603050405020304" pitchFamily="18" charset="0"/>
              </a:rPr>
              <a:t>Second</a:t>
            </a:r>
            <a:r>
              <a:rPr lang="en-US" noProof="0"/>
              <a:t> 30</a:t>
            </a:r>
            <a:r>
              <a:rPr lang="en-US" noProof="0">
                <a:latin typeface="+mn-lt"/>
                <a:cs typeface="Times New Roman" panose="02020603050405020304" pitchFamily="18" charset="0"/>
              </a:rPr>
              <a:t>° </a:t>
            </a:r>
            <a:r>
              <a:rPr lang="en-US" noProof="0" err="1">
                <a:latin typeface="+mn-lt"/>
                <a:cs typeface="Times New Roman" panose="02020603050405020304" pitchFamily="18" charset="0"/>
              </a:rPr>
              <a:t>substep</a:t>
            </a:r>
            <a:r>
              <a:rPr lang="en-US" noProof="0">
                <a:latin typeface="+mn-lt"/>
                <a:cs typeface="Times New Roman" panose="02020603050405020304" pitchFamily="18" charset="0"/>
              </a:rPr>
              <a:t>, liberation of ADP. Energy mainly from ATP binding, not hydrolysis</a:t>
            </a:r>
          </a:p>
          <a:p>
            <a:endParaRPr lang="en-US" noProof="0"/>
          </a:p>
          <a:p>
            <a:endParaRPr lang="en-US" noProof="0">
              <a:latin typeface="+mn-lt"/>
              <a:cs typeface="Times New Roman"/>
            </a:endParaRPr>
          </a:p>
          <a:p>
            <a:endParaRPr lang="en-US" noProof="0">
              <a:latin typeface="+mn-lt"/>
              <a:cs typeface="Times New Roman"/>
            </a:endParaRPr>
          </a:p>
          <a:p>
            <a:endParaRPr lang="en-US" noProof="0">
              <a:latin typeface="+mn-lt"/>
              <a:cs typeface="Times New Roman"/>
            </a:endParaRPr>
          </a:p>
          <a:p>
            <a:endParaRPr lang="en-US" noProof="0"/>
          </a:p>
        </p:txBody>
      </p:sp>
      <p:sp>
        <p:nvSpPr>
          <p:cNvPr id="2" name="Espace réservé de la date 3">
            <a:extLst>
              <a:ext uri="{FF2B5EF4-FFF2-40B4-BE49-F238E27FC236}">
                <a16:creationId xmlns:a16="http://schemas.microsoft.com/office/drawing/2014/main" id="{1798D153-D8A7-43D5-E301-AC970F738F5E}"/>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405903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5B50B9-3574-5CBA-3D4E-AA090E952ED2}"/>
              </a:ext>
            </a:extLst>
          </p:cNvPr>
          <p:cNvSpPr>
            <a:spLocks noGrp="1"/>
          </p:cNvSpPr>
          <p:nvPr>
            <p:ph idx="1"/>
          </p:nvPr>
        </p:nvSpPr>
        <p:spPr/>
        <p:txBody>
          <a:bodyPr/>
          <a:lstStyle/>
          <a:p>
            <a:r>
              <a:rPr lang="en-US" noProof="0"/>
              <a:t>Explore reverse reaction: for ATP synthesis instead of hydrolysis</a:t>
            </a:r>
          </a:p>
          <a:p>
            <a:r>
              <a:rPr lang="en-US" noProof="0"/>
              <a:t>Find if the complete generator can work in the motor configuration in living organisms</a:t>
            </a:r>
          </a:p>
          <a:p>
            <a:r>
              <a:rPr lang="en-US" noProof="0"/>
              <a:t>If so, is the motor in high viscosity (high torque) regime in living organisms ? </a:t>
            </a:r>
          </a:p>
          <a:p>
            <a:r>
              <a:rPr lang="en-US" noProof="0"/>
              <a:t>Explore non-thermophilic ATPase at physiological temperature</a:t>
            </a:r>
          </a:p>
          <a:p>
            <a:endParaRPr lang="en-US" noProof="0"/>
          </a:p>
          <a:p>
            <a:endParaRPr lang="en-US" noProof="0"/>
          </a:p>
        </p:txBody>
      </p:sp>
      <p:sp>
        <p:nvSpPr>
          <p:cNvPr id="3" name="Title 2">
            <a:extLst>
              <a:ext uri="{FF2B5EF4-FFF2-40B4-BE49-F238E27FC236}">
                <a16:creationId xmlns:a16="http://schemas.microsoft.com/office/drawing/2014/main" id="{8C5A2026-2E84-9D81-5023-B71A313C0073}"/>
              </a:ext>
            </a:extLst>
          </p:cNvPr>
          <p:cNvSpPr>
            <a:spLocks noGrp="1"/>
          </p:cNvSpPr>
          <p:nvPr>
            <p:ph type="title"/>
          </p:nvPr>
        </p:nvSpPr>
        <p:spPr/>
        <p:txBody>
          <a:bodyPr/>
          <a:lstStyle/>
          <a:p>
            <a:r>
              <a:rPr lang="en-US" noProof="0"/>
              <a:t>Outlooks</a:t>
            </a:r>
          </a:p>
        </p:txBody>
      </p:sp>
      <p:sp>
        <p:nvSpPr>
          <p:cNvPr id="6" name="Slide Number Placeholder 5">
            <a:extLst>
              <a:ext uri="{FF2B5EF4-FFF2-40B4-BE49-F238E27FC236}">
                <a16:creationId xmlns:a16="http://schemas.microsoft.com/office/drawing/2014/main" id="{83587FCA-11F4-BCDD-A166-41BA5F6272AE}"/>
              </a:ext>
            </a:extLst>
          </p:cNvPr>
          <p:cNvSpPr>
            <a:spLocks noGrp="1"/>
          </p:cNvSpPr>
          <p:nvPr>
            <p:ph type="sldNum" sz="quarter" idx="12"/>
          </p:nvPr>
        </p:nvSpPr>
        <p:spPr/>
        <p:txBody>
          <a:bodyPr/>
          <a:lstStyle/>
          <a:p>
            <a:fld id="{E1E1CD7C-2161-7D43-862E-CE4C333CD873}" type="slidenum">
              <a:rPr lang="en-US" noProof="0" smtClean="0"/>
              <a:pPr/>
              <a:t>29</a:t>
            </a:fld>
            <a:endParaRPr lang="en-US" noProof="0"/>
          </a:p>
        </p:txBody>
      </p:sp>
      <p:sp>
        <p:nvSpPr>
          <p:cNvPr id="7" name="Espace réservé de la date 3">
            <a:extLst>
              <a:ext uri="{FF2B5EF4-FFF2-40B4-BE49-F238E27FC236}">
                <a16:creationId xmlns:a16="http://schemas.microsoft.com/office/drawing/2014/main" id="{13404C32-1C4D-3A60-65BC-D563420DB362}"/>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159251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9D32-41C9-B032-C5D9-630AA78CEAE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7B294DD8-11A4-0965-4B69-F2E2AF9E67E2}"/>
              </a:ext>
            </a:extLst>
          </p:cNvPr>
          <p:cNvSpPr>
            <a:spLocks noGrp="1"/>
          </p:cNvSpPr>
          <p:nvPr>
            <p:ph type="title"/>
          </p:nvPr>
        </p:nvSpPr>
        <p:spPr>
          <a:xfrm>
            <a:off x="754513" y="807141"/>
            <a:ext cx="3667125" cy="576539"/>
          </a:xfrm>
        </p:spPr>
        <p:txBody>
          <a:bodyPr/>
          <a:lstStyle/>
          <a:p>
            <a:r>
              <a:rPr lang="en-US" noProof="0"/>
              <a:t>F1-ATPase</a:t>
            </a:r>
          </a:p>
        </p:txBody>
      </p:sp>
      <p:sp>
        <p:nvSpPr>
          <p:cNvPr id="6" name="Espace réservé du numéro de diapositive 5">
            <a:extLst>
              <a:ext uri="{FF2B5EF4-FFF2-40B4-BE49-F238E27FC236}">
                <a16:creationId xmlns:a16="http://schemas.microsoft.com/office/drawing/2014/main" id="{4911A28C-AAD2-890C-FB6F-978B782638A3}"/>
              </a:ext>
            </a:extLst>
          </p:cNvPr>
          <p:cNvSpPr>
            <a:spLocks noGrp="1"/>
          </p:cNvSpPr>
          <p:nvPr>
            <p:ph type="sldNum" sz="quarter" idx="12"/>
          </p:nvPr>
        </p:nvSpPr>
        <p:spPr/>
        <p:txBody>
          <a:bodyPr/>
          <a:lstStyle/>
          <a:p>
            <a:fld id="{E1E1CD7C-2161-7D43-862E-CE4C333CD873}" type="slidenum">
              <a:rPr lang="en-US" noProof="0" smtClean="0"/>
              <a:pPr/>
              <a:t>3</a:t>
            </a:fld>
            <a:endParaRPr lang="en-US" noProof="0"/>
          </a:p>
        </p:txBody>
      </p:sp>
      <p:sp>
        <p:nvSpPr>
          <p:cNvPr id="10" name="TextBox 9">
            <a:extLst>
              <a:ext uri="{FF2B5EF4-FFF2-40B4-BE49-F238E27FC236}">
                <a16:creationId xmlns:a16="http://schemas.microsoft.com/office/drawing/2014/main" id="{84AE05F4-E981-D9CD-8BA6-AAA0DF5FC14C}"/>
              </a:ext>
            </a:extLst>
          </p:cNvPr>
          <p:cNvSpPr txBox="1"/>
          <p:nvPr/>
        </p:nvSpPr>
        <p:spPr>
          <a:xfrm>
            <a:off x="4890266" y="3652880"/>
            <a:ext cx="3997353" cy="430887"/>
          </a:xfrm>
          <a:prstGeom prst="rect">
            <a:avLst/>
          </a:prstGeom>
          <a:noFill/>
        </p:spPr>
        <p:txBody>
          <a:bodyPr wrap="square" rtlCol="0">
            <a:spAutoFit/>
          </a:bodyPr>
          <a:lstStyle/>
          <a:p>
            <a:r>
              <a:rPr lang="en-US" sz="1100" noProof="0"/>
              <a:t>Atomic structure of F1-ATPase viewed from the Fo side and side view of the observation system, Yasuda, Nature, 2001</a:t>
            </a:r>
          </a:p>
        </p:txBody>
      </p:sp>
      <p:sp>
        <p:nvSpPr>
          <p:cNvPr id="12" name="TextBox 11">
            <a:extLst>
              <a:ext uri="{FF2B5EF4-FFF2-40B4-BE49-F238E27FC236}">
                <a16:creationId xmlns:a16="http://schemas.microsoft.com/office/drawing/2014/main" id="{1F8DF5A7-A92F-BC16-17E1-B656C9650067}"/>
              </a:ext>
            </a:extLst>
          </p:cNvPr>
          <p:cNvSpPr txBox="1"/>
          <p:nvPr/>
        </p:nvSpPr>
        <p:spPr>
          <a:xfrm>
            <a:off x="754513" y="1530394"/>
            <a:ext cx="4244207" cy="2585323"/>
          </a:xfrm>
          <a:prstGeom prst="rect">
            <a:avLst/>
          </a:prstGeom>
          <a:noFill/>
        </p:spPr>
        <p:txBody>
          <a:bodyPr wrap="square" rtlCol="0">
            <a:spAutoFit/>
          </a:bodyPr>
          <a:lstStyle/>
          <a:p>
            <a:pPr marL="285750" indent="-285750">
              <a:buFont typeface="Arial" panose="020B0604020202020204" pitchFamily="34" charset="0"/>
              <a:buChar char="•"/>
            </a:pPr>
            <a:r>
              <a:rPr lang="en-US" noProof="0"/>
              <a:t>A type of F-ATPase</a:t>
            </a:r>
          </a:p>
          <a:p>
            <a:endParaRPr lang="en-US" noProof="0"/>
          </a:p>
          <a:p>
            <a:pPr marL="285750" indent="-285750">
              <a:buFont typeface="Arial" panose="020B0604020202020204" pitchFamily="34" charset="0"/>
              <a:buChar char="•"/>
            </a:pPr>
            <a:r>
              <a:rPr lang="en-US" noProof="0"/>
              <a:t>F</a:t>
            </a:r>
            <a:r>
              <a:rPr lang="en-US" sz="1050" noProof="0"/>
              <a:t>1</a:t>
            </a:r>
            <a:r>
              <a:rPr lang="en-US" noProof="0"/>
              <a:t> is the water-soluble subunit of ATP synthase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In-vitro, it hydrolyzes ATP</a:t>
            </a:r>
            <a:endParaRPr lang="en-US" noProof="0"/>
          </a:p>
          <a:p>
            <a:pPr marL="285750" indent="-285750">
              <a:buFont typeface="Arial" panose="020B0604020202020204" pitchFamily="34" charset="0"/>
              <a:buChar char="•"/>
            </a:pPr>
            <a:endParaRPr lang="en-US" noProof="0"/>
          </a:p>
          <a:p>
            <a:pPr marL="285750" indent="-285750">
              <a:buFont typeface="Arial" panose="020B0604020202020204" pitchFamily="34" charset="0"/>
              <a:buChar char="•"/>
            </a:pPr>
            <a:r>
              <a:rPr lang="en-US" noProof="0"/>
              <a:t>The motor works from hydrolyzing ATP, more ATP causes a higher hydrolysis rate until saturation</a:t>
            </a:r>
          </a:p>
          <a:p>
            <a:pPr marL="285750" indent="-285750">
              <a:buFont typeface="Arial" panose="020B0604020202020204" pitchFamily="34" charset="0"/>
              <a:buChar char="•"/>
            </a:pPr>
            <a:endParaRPr lang="en-US" noProof="0"/>
          </a:p>
          <a:p>
            <a:pPr marL="285750" indent="-285750">
              <a:buFont typeface="Arial" panose="020B0604020202020204" pitchFamily="34" charset="0"/>
              <a:buChar char="•"/>
            </a:pPr>
            <a:r>
              <a:rPr lang="en-US" noProof="0"/>
              <a:t>Gamma subunit can be used to link actin filament, polystyrene beads and gold particles</a:t>
            </a:r>
          </a:p>
          <a:p>
            <a:pPr marL="285750" indent="-285750">
              <a:buFont typeface="Arial" panose="020B0604020202020204" pitchFamily="34" charset="0"/>
              <a:buChar char="•"/>
            </a:pPr>
            <a:endParaRPr lang="en-US" noProof="0"/>
          </a:p>
        </p:txBody>
      </p:sp>
      <p:pic>
        <p:nvPicPr>
          <p:cNvPr id="16" name="Picture 15">
            <a:extLst>
              <a:ext uri="{FF2B5EF4-FFF2-40B4-BE49-F238E27FC236}">
                <a16:creationId xmlns:a16="http://schemas.microsoft.com/office/drawing/2014/main" id="{E5AA17CE-DF70-41B7-B597-BC0E11AB20D3}"/>
              </a:ext>
            </a:extLst>
          </p:cNvPr>
          <p:cNvPicPr>
            <a:picLocks noChangeAspect="1"/>
          </p:cNvPicPr>
          <p:nvPr/>
        </p:nvPicPr>
        <p:blipFill>
          <a:blip r:embed="rId3"/>
          <a:srcRect l="3843" t="3498" r="5598"/>
          <a:stretch/>
        </p:blipFill>
        <p:spPr>
          <a:xfrm>
            <a:off x="4890265" y="1235532"/>
            <a:ext cx="3997354" cy="2122486"/>
          </a:xfrm>
          <a:prstGeom prst="rect">
            <a:avLst/>
          </a:prstGeom>
        </p:spPr>
      </p:pic>
      <p:sp>
        <p:nvSpPr>
          <p:cNvPr id="7" name="Espace réservé de la date 3">
            <a:extLst>
              <a:ext uri="{FF2B5EF4-FFF2-40B4-BE49-F238E27FC236}">
                <a16:creationId xmlns:a16="http://schemas.microsoft.com/office/drawing/2014/main" id="{7CD00047-FC60-6078-4CE8-CA37353D0221}"/>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1508427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0D324CA-9C3A-D341-9D35-EF336E361AFD}"/>
              </a:ext>
            </a:extLst>
          </p:cNvPr>
          <p:cNvSpPr>
            <a:spLocks noGrp="1"/>
          </p:cNvSpPr>
          <p:nvPr>
            <p:ph idx="1"/>
          </p:nvPr>
        </p:nvSpPr>
        <p:spPr>
          <a:xfrm>
            <a:off x="904875" y="948267"/>
            <a:ext cx="7726363" cy="4002193"/>
          </a:xfrm>
        </p:spPr>
        <p:txBody>
          <a:bodyPr/>
          <a:lstStyle/>
          <a:p>
            <a:r>
              <a:rPr lang="en-US" noProof="0"/>
              <a:t>What other viable high-resolution methods could have been used to study the kinetics of F1-ATPase?</a:t>
            </a:r>
          </a:p>
          <a:p>
            <a:endParaRPr lang="en-US" noProof="0"/>
          </a:p>
        </p:txBody>
      </p:sp>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p:txBody>
          <a:bodyPr/>
          <a:lstStyle/>
          <a:p>
            <a:r>
              <a:rPr lang="en-US" noProof="0"/>
              <a:t>Questions </a:t>
            </a:r>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en-US" noProof="0" smtClean="0"/>
              <a:pPr/>
              <a:t>30</a:t>
            </a:fld>
            <a:endParaRPr lang="en-US" noProof="0"/>
          </a:p>
        </p:txBody>
      </p:sp>
      <p:pic>
        <p:nvPicPr>
          <p:cNvPr id="11" name="Picture 10">
            <a:extLst>
              <a:ext uri="{FF2B5EF4-FFF2-40B4-BE49-F238E27FC236}">
                <a16:creationId xmlns:a16="http://schemas.microsoft.com/office/drawing/2014/main" id="{40B6B0DC-9295-FC4A-E07B-7E62302DADC6}"/>
              </a:ext>
            </a:extLst>
          </p:cNvPr>
          <p:cNvPicPr>
            <a:picLocks noChangeAspect="1"/>
          </p:cNvPicPr>
          <p:nvPr/>
        </p:nvPicPr>
        <p:blipFill>
          <a:blip r:embed="rId3"/>
          <a:stretch>
            <a:fillRect/>
          </a:stretch>
        </p:blipFill>
        <p:spPr>
          <a:xfrm>
            <a:off x="-3508" y="1508273"/>
            <a:ext cx="908383" cy="3340898"/>
          </a:xfrm>
          <a:prstGeom prst="rect">
            <a:avLst/>
          </a:prstGeom>
        </p:spPr>
      </p:pic>
    </p:spTree>
    <p:extLst>
      <p:ext uri="{BB962C8B-B14F-4D97-AF65-F5344CB8AC3E}">
        <p14:creationId xmlns:p14="http://schemas.microsoft.com/office/powerpoint/2010/main" val="1530241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10841-A1EE-3BBE-E34B-1F779DA1792F}"/>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C86EDBC-D75A-A053-4F9A-47C7247AFCAD}"/>
              </a:ext>
            </a:extLst>
          </p:cNvPr>
          <p:cNvSpPr>
            <a:spLocks noGrp="1"/>
          </p:cNvSpPr>
          <p:nvPr>
            <p:ph idx="1"/>
          </p:nvPr>
        </p:nvSpPr>
        <p:spPr>
          <a:xfrm>
            <a:off x="904875" y="948267"/>
            <a:ext cx="7726363" cy="4002193"/>
          </a:xfrm>
        </p:spPr>
        <p:txBody>
          <a:bodyPr/>
          <a:lstStyle/>
          <a:p>
            <a:r>
              <a:rPr lang="en-US" noProof="0"/>
              <a:t>Why is studying such protein kinetics in detail important towards the advancement of scientific research?</a:t>
            </a:r>
          </a:p>
          <a:p>
            <a:endParaRPr lang="en-US" noProof="0"/>
          </a:p>
        </p:txBody>
      </p:sp>
      <p:sp>
        <p:nvSpPr>
          <p:cNvPr id="4" name="Titre 3">
            <a:extLst>
              <a:ext uri="{FF2B5EF4-FFF2-40B4-BE49-F238E27FC236}">
                <a16:creationId xmlns:a16="http://schemas.microsoft.com/office/drawing/2014/main" id="{75C7D0B9-58D8-B315-DA16-90075F8DF592}"/>
              </a:ext>
            </a:extLst>
          </p:cNvPr>
          <p:cNvSpPr>
            <a:spLocks noGrp="1"/>
          </p:cNvSpPr>
          <p:nvPr>
            <p:ph type="title"/>
          </p:nvPr>
        </p:nvSpPr>
        <p:spPr/>
        <p:txBody>
          <a:bodyPr/>
          <a:lstStyle/>
          <a:p>
            <a:r>
              <a:rPr lang="en-US" noProof="0"/>
              <a:t>Questions </a:t>
            </a:r>
          </a:p>
        </p:txBody>
      </p:sp>
      <p:sp>
        <p:nvSpPr>
          <p:cNvPr id="7" name="Espace réservé du numéro de diapositive 6">
            <a:extLst>
              <a:ext uri="{FF2B5EF4-FFF2-40B4-BE49-F238E27FC236}">
                <a16:creationId xmlns:a16="http://schemas.microsoft.com/office/drawing/2014/main" id="{79BEC109-8E8F-981A-81C6-3C47D188BE2C}"/>
              </a:ext>
            </a:extLst>
          </p:cNvPr>
          <p:cNvSpPr>
            <a:spLocks noGrp="1"/>
          </p:cNvSpPr>
          <p:nvPr>
            <p:ph type="sldNum" sz="quarter" idx="16"/>
          </p:nvPr>
        </p:nvSpPr>
        <p:spPr/>
        <p:txBody>
          <a:bodyPr/>
          <a:lstStyle/>
          <a:p>
            <a:fld id="{E1E1CD7C-2161-7D43-862E-CE4C333CD873}" type="slidenum">
              <a:rPr lang="en-US" noProof="0" smtClean="0"/>
              <a:pPr/>
              <a:t>31</a:t>
            </a:fld>
            <a:endParaRPr lang="en-US" noProof="0"/>
          </a:p>
        </p:txBody>
      </p:sp>
      <p:pic>
        <p:nvPicPr>
          <p:cNvPr id="11" name="Picture 10">
            <a:extLst>
              <a:ext uri="{FF2B5EF4-FFF2-40B4-BE49-F238E27FC236}">
                <a16:creationId xmlns:a16="http://schemas.microsoft.com/office/drawing/2014/main" id="{58993B78-03AC-AC98-665B-16761732F3A9}"/>
              </a:ext>
            </a:extLst>
          </p:cNvPr>
          <p:cNvPicPr>
            <a:picLocks noChangeAspect="1"/>
          </p:cNvPicPr>
          <p:nvPr/>
        </p:nvPicPr>
        <p:blipFill>
          <a:blip r:embed="rId3"/>
          <a:stretch>
            <a:fillRect/>
          </a:stretch>
        </p:blipFill>
        <p:spPr>
          <a:xfrm>
            <a:off x="-3508" y="1508273"/>
            <a:ext cx="908383" cy="3340898"/>
          </a:xfrm>
          <a:prstGeom prst="rect">
            <a:avLst/>
          </a:prstGeom>
        </p:spPr>
      </p:pic>
    </p:spTree>
    <p:extLst>
      <p:ext uri="{BB962C8B-B14F-4D97-AF65-F5344CB8AC3E}">
        <p14:creationId xmlns:p14="http://schemas.microsoft.com/office/powerpoint/2010/main" val="124460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9D74-57C5-DD6A-E134-C8C52EE788B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6DE279-F7B3-FE74-BA67-BD6D780004C6}"/>
              </a:ext>
            </a:extLst>
          </p:cNvPr>
          <p:cNvSpPr>
            <a:spLocks noGrp="1"/>
          </p:cNvSpPr>
          <p:nvPr>
            <p:ph idx="1"/>
          </p:nvPr>
        </p:nvSpPr>
        <p:spPr>
          <a:xfrm>
            <a:off x="904875" y="948267"/>
            <a:ext cx="7726363" cy="4002193"/>
          </a:xfrm>
        </p:spPr>
        <p:txBody>
          <a:bodyPr/>
          <a:lstStyle/>
          <a:p>
            <a:r>
              <a:rPr lang="en-US" noProof="0"/>
              <a:t>The two mechanically silent steps have been assumed to be either, the release of ADP followed by release of other product, or the first being hydrolysis followed by release of both products. What techniques could be used to further investigate these steps?</a:t>
            </a:r>
          </a:p>
          <a:p>
            <a:endParaRPr lang="en-US" noProof="0"/>
          </a:p>
        </p:txBody>
      </p:sp>
      <p:sp>
        <p:nvSpPr>
          <p:cNvPr id="4" name="Titre 3">
            <a:extLst>
              <a:ext uri="{FF2B5EF4-FFF2-40B4-BE49-F238E27FC236}">
                <a16:creationId xmlns:a16="http://schemas.microsoft.com/office/drawing/2014/main" id="{0F057010-0006-32DD-9FC7-7DF11E514834}"/>
              </a:ext>
            </a:extLst>
          </p:cNvPr>
          <p:cNvSpPr>
            <a:spLocks noGrp="1"/>
          </p:cNvSpPr>
          <p:nvPr>
            <p:ph type="title"/>
          </p:nvPr>
        </p:nvSpPr>
        <p:spPr/>
        <p:txBody>
          <a:bodyPr/>
          <a:lstStyle/>
          <a:p>
            <a:r>
              <a:rPr lang="en-US" noProof="0"/>
              <a:t>Questions </a:t>
            </a:r>
          </a:p>
        </p:txBody>
      </p:sp>
      <p:sp>
        <p:nvSpPr>
          <p:cNvPr id="7" name="Espace réservé du numéro de diapositive 6">
            <a:extLst>
              <a:ext uri="{FF2B5EF4-FFF2-40B4-BE49-F238E27FC236}">
                <a16:creationId xmlns:a16="http://schemas.microsoft.com/office/drawing/2014/main" id="{74AFA0FE-44B2-B051-D462-62FA889868A3}"/>
              </a:ext>
            </a:extLst>
          </p:cNvPr>
          <p:cNvSpPr>
            <a:spLocks noGrp="1"/>
          </p:cNvSpPr>
          <p:nvPr>
            <p:ph type="sldNum" sz="quarter" idx="16"/>
          </p:nvPr>
        </p:nvSpPr>
        <p:spPr/>
        <p:txBody>
          <a:bodyPr/>
          <a:lstStyle/>
          <a:p>
            <a:fld id="{E1E1CD7C-2161-7D43-862E-CE4C333CD873}" type="slidenum">
              <a:rPr lang="en-US" noProof="0" smtClean="0"/>
              <a:pPr/>
              <a:t>32</a:t>
            </a:fld>
            <a:endParaRPr lang="en-US" noProof="0"/>
          </a:p>
        </p:txBody>
      </p:sp>
      <p:pic>
        <p:nvPicPr>
          <p:cNvPr id="11" name="Picture 10">
            <a:extLst>
              <a:ext uri="{FF2B5EF4-FFF2-40B4-BE49-F238E27FC236}">
                <a16:creationId xmlns:a16="http://schemas.microsoft.com/office/drawing/2014/main" id="{861A6B46-B013-1489-0777-9C63807D1FF9}"/>
              </a:ext>
            </a:extLst>
          </p:cNvPr>
          <p:cNvPicPr>
            <a:picLocks noChangeAspect="1"/>
          </p:cNvPicPr>
          <p:nvPr/>
        </p:nvPicPr>
        <p:blipFill>
          <a:blip r:embed="rId3"/>
          <a:stretch>
            <a:fillRect/>
          </a:stretch>
        </p:blipFill>
        <p:spPr>
          <a:xfrm>
            <a:off x="-3508" y="1508273"/>
            <a:ext cx="908383" cy="3340898"/>
          </a:xfrm>
          <a:prstGeom prst="rect">
            <a:avLst/>
          </a:prstGeom>
        </p:spPr>
      </p:pic>
    </p:spTree>
    <p:extLst>
      <p:ext uri="{BB962C8B-B14F-4D97-AF65-F5344CB8AC3E}">
        <p14:creationId xmlns:p14="http://schemas.microsoft.com/office/powerpoint/2010/main" val="3183190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7A40D1-B2D9-BCB4-C6C8-41E3EB14DC0C}"/>
              </a:ext>
            </a:extLst>
          </p:cNvPr>
          <p:cNvPicPr>
            <a:picLocks noChangeAspect="1"/>
          </p:cNvPicPr>
          <p:nvPr/>
        </p:nvPicPr>
        <p:blipFill>
          <a:blip r:embed="rId3"/>
          <a:stretch>
            <a:fillRect/>
          </a:stretch>
        </p:blipFill>
        <p:spPr>
          <a:xfrm>
            <a:off x="-3508" y="1508273"/>
            <a:ext cx="908383" cy="3340898"/>
          </a:xfrm>
          <a:prstGeom prst="rect">
            <a:avLst/>
          </a:prstGeom>
        </p:spPr>
      </p:pic>
      <p:sp>
        <p:nvSpPr>
          <p:cNvPr id="4" name="Title 3">
            <a:extLst>
              <a:ext uri="{FF2B5EF4-FFF2-40B4-BE49-F238E27FC236}">
                <a16:creationId xmlns:a16="http://schemas.microsoft.com/office/drawing/2014/main" id="{1955E36C-CA21-E14D-2317-4B1B8B0394A6}"/>
              </a:ext>
            </a:extLst>
          </p:cNvPr>
          <p:cNvSpPr>
            <a:spLocks noGrp="1"/>
          </p:cNvSpPr>
          <p:nvPr>
            <p:ph type="title"/>
          </p:nvPr>
        </p:nvSpPr>
        <p:spPr/>
        <p:txBody>
          <a:bodyPr/>
          <a:lstStyle/>
          <a:p>
            <a:r>
              <a:rPr lang="en-US" noProof="0"/>
              <a:t>References</a:t>
            </a:r>
          </a:p>
        </p:txBody>
      </p:sp>
      <p:sp>
        <p:nvSpPr>
          <p:cNvPr id="7" name="Slide Number Placeholder 6">
            <a:extLst>
              <a:ext uri="{FF2B5EF4-FFF2-40B4-BE49-F238E27FC236}">
                <a16:creationId xmlns:a16="http://schemas.microsoft.com/office/drawing/2014/main" id="{BAEA01B0-76F5-54A1-7121-4314B283C1BB}"/>
              </a:ext>
            </a:extLst>
          </p:cNvPr>
          <p:cNvSpPr>
            <a:spLocks noGrp="1"/>
          </p:cNvSpPr>
          <p:nvPr>
            <p:ph type="sldNum" sz="quarter" idx="16"/>
          </p:nvPr>
        </p:nvSpPr>
        <p:spPr/>
        <p:txBody>
          <a:bodyPr/>
          <a:lstStyle/>
          <a:p>
            <a:fld id="{E1E1CD7C-2161-7D43-862E-CE4C333CD873}" type="slidenum">
              <a:rPr lang="en-US" noProof="0" smtClean="0"/>
              <a:pPr/>
              <a:t>33</a:t>
            </a:fld>
            <a:endParaRPr lang="en-US" noProof="0"/>
          </a:p>
        </p:txBody>
      </p:sp>
      <p:sp>
        <p:nvSpPr>
          <p:cNvPr id="10" name="Rectangle 2">
            <a:extLst>
              <a:ext uri="{FF2B5EF4-FFF2-40B4-BE49-F238E27FC236}">
                <a16:creationId xmlns:a16="http://schemas.microsoft.com/office/drawing/2014/main" id="{B16F8173-E597-499F-87F6-ACD770A1CF57}"/>
              </a:ext>
            </a:extLst>
          </p:cNvPr>
          <p:cNvSpPr>
            <a:spLocks noGrp="1" noChangeArrowheads="1"/>
          </p:cNvSpPr>
          <p:nvPr>
            <p:ph idx="1"/>
          </p:nvPr>
        </p:nvSpPr>
        <p:spPr bwMode="auto">
          <a:xfrm>
            <a:off x="589852" y="856716"/>
            <a:ext cx="7649273"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Yasuda, R.; Noji, H.; Yoshida, M.; </a:t>
            </a:r>
            <a:r>
              <a:rPr kumimoji="0" lang="en-US" sz="1100" b="0" i="0" u="none" strike="noStrike" cap="none" normalizeH="0" baseline="0" noProof="0" err="1">
                <a:ln>
                  <a:noFill/>
                </a:ln>
                <a:solidFill>
                  <a:schemeClr val="tx1"/>
                </a:solidFill>
                <a:effectLst/>
                <a:latin typeface="Arial" panose="020B0604020202020204" pitchFamily="34" charset="0"/>
              </a:rPr>
              <a:t>Kinosita</a:t>
            </a:r>
            <a:r>
              <a:rPr kumimoji="0" lang="en-US" sz="1100" b="0" i="0" u="none" strike="noStrike" cap="none" normalizeH="0" baseline="0" noProof="0">
                <a:ln>
                  <a:noFill/>
                </a:ln>
                <a:solidFill>
                  <a:schemeClr val="tx1"/>
                </a:solidFill>
                <a:effectLst/>
                <a:latin typeface="Arial" panose="020B0604020202020204" pitchFamily="34" charset="0"/>
              </a:rPr>
              <a:t>, K.; Itoh, H. Resolution of Distinct Rotational </a:t>
            </a:r>
            <a:r>
              <a:rPr kumimoji="0" lang="en-US" sz="1100" b="0" i="0" u="none" strike="noStrike" cap="none" normalizeH="0" baseline="0" noProof="0" err="1">
                <a:ln>
                  <a:noFill/>
                </a:ln>
                <a:solidFill>
                  <a:schemeClr val="tx1"/>
                </a:solidFill>
                <a:effectLst/>
                <a:latin typeface="Arial" panose="020B0604020202020204" pitchFamily="34" charset="0"/>
              </a:rPr>
              <a:t>Substeps</a:t>
            </a:r>
            <a:r>
              <a:rPr kumimoji="0" lang="en-US" sz="1100" b="0" i="0" u="none" strike="noStrike" cap="none" normalizeH="0" baseline="0" noProof="0">
                <a:ln>
                  <a:noFill/>
                </a:ln>
                <a:solidFill>
                  <a:schemeClr val="tx1"/>
                </a:solidFill>
                <a:effectLst/>
                <a:latin typeface="Arial" panose="020B0604020202020204" pitchFamily="34" charset="0"/>
              </a:rPr>
              <a:t> by </a:t>
            </a:r>
            <a:r>
              <a:rPr kumimoji="0" lang="en-US" sz="1100" b="0" i="0" u="none" strike="noStrike" cap="none" normalizeH="0" baseline="0" noProof="0" err="1">
                <a:ln>
                  <a:noFill/>
                </a:ln>
                <a:solidFill>
                  <a:schemeClr val="tx1"/>
                </a:solidFill>
                <a:effectLst/>
                <a:latin typeface="Arial" panose="020B0604020202020204" pitchFamily="34" charset="0"/>
              </a:rPr>
              <a:t>Submillisecond</a:t>
            </a:r>
            <a:r>
              <a:rPr kumimoji="0" lang="en-US" sz="1100" b="0" i="0" u="none" strike="noStrike" cap="none" normalizeH="0" baseline="0" noProof="0">
                <a:ln>
                  <a:noFill/>
                </a:ln>
                <a:solidFill>
                  <a:schemeClr val="tx1"/>
                </a:solidFill>
                <a:effectLst/>
                <a:latin typeface="Arial" panose="020B0604020202020204" pitchFamily="34" charset="0"/>
              </a:rPr>
              <a:t> Kinetic Analysis of F1-ATPase. </a:t>
            </a:r>
            <a:r>
              <a:rPr kumimoji="0" lang="en-US" sz="1100" b="0" i="1" u="none" strike="noStrike" cap="none" normalizeH="0" baseline="0" noProof="0">
                <a:ln>
                  <a:noFill/>
                </a:ln>
                <a:solidFill>
                  <a:schemeClr val="tx1"/>
                </a:solidFill>
                <a:effectLst/>
                <a:latin typeface="Arial" panose="020B0604020202020204" pitchFamily="34" charset="0"/>
              </a:rPr>
              <a:t>Nature</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1" i="0" u="none" strike="noStrike" cap="none" normalizeH="0" baseline="0" noProof="0">
                <a:ln>
                  <a:noFill/>
                </a:ln>
                <a:solidFill>
                  <a:schemeClr val="tx1"/>
                </a:solidFill>
                <a:effectLst/>
                <a:latin typeface="Arial" panose="020B0604020202020204" pitchFamily="34" charset="0"/>
              </a:rPr>
              <a:t>2001</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0" i="1" u="none" strike="noStrike" cap="none" normalizeH="0" baseline="0" noProof="0">
                <a:ln>
                  <a:noFill/>
                </a:ln>
                <a:solidFill>
                  <a:schemeClr val="tx1"/>
                </a:solidFill>
                <a:effectLst/>
                <a:latin typeface="Arial" panose="020B0604020202020204" pitchFamily="34" charset="0"/>
              </a:rPr>
              <a:t>410</a:t>
            </a:r>
            <a:r>
              <a:rPr kumimoji="0" lang="en-US" sz="1100" b="0" i="0" u="none" strike="noStrike" cap="none" normalizeH="0" baseline="0" noProof="0">
                <a:ln>
                  <a:noFill/>
                </a:ln>
                <a:solidFill>
                  <a:schemeClr val="tx1"/>
                </a:solidFill>
                <a:effectLst/>
                <a:latin typeface="Arial" panose="020B0604020202020204" pitchFamily="34" charset="0"/>
              </a:rPr>
              <a:t> (6831), 898–904. https://doi.org/10.1038/35073513.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Jonckheere, A. I.; </a:t>
            </a:r>
            <a:r>
              <a:rPr kumimoji="0" lang="en-US" sz="1100" b="0" i="0" u="none" strike="noStrike" cap="none" normalizeH="0" baseline="0" noProof="0" err="1">
                <a:ln>
                  <a:noFill/>
                </a:ln>
                <a:solidFill>
                  <a:schemeClr val="tx1"/>
                </a:solidFill>
                <a:effectLst/>
                <a:latin typeface="Arial" panose="020B0604020202020204" pitchFamily="34" charset="0"/>
              </a:rPr>
              <a:t>Smeitink</a:t>
            </a:r>
            <a:r>
              <a:rPr kumimoji="0" lang="en-US" sz="1100" b="0" i="0" u="none" strike="noStrike" cap="none" normalizeH="0" baseline="0" noProof="0">
                <a:ln>
                  <a:noFill/>
                </a:ln>
                <a:solidFill>
                  <a:schemeClr val="tx1"/>
                </a:solidFill>
                <a:effectLst/>
                <a:latin typeface="Arial" panose="020B0604020202020204" pitchFamily="34" charset="0"/>
              </a:rPr>
              <a:t>, J. A. M.; Rodenburg, R. J. T. Mitochondrial ATP Synthase: Architecture, Function and Pathology. </a:t>
            </a:r>
            <a:r>
              <a:rPr kumimoji="0" lang="en-US" sz="1100" b="0" i="1" u="none" strike="noStrike" cap="none" normalizeH="0" baseline="0" noProof="0">
                <a:ln>
                  <a:noFill/>
                </a:ln>
                <a:solidFill>
                  <a:schemeClr val="tx1"/>
                </a:solidFill>
                <a:effectLst/>
                <a:latin typeface="Arial" panose="020B0604020202020204" pitchFamily="34" charset="0"/>
              </a:rPr>
              <a:t>Journal of Inherited Metabolic Disease</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1" i="0" u="none" strike="noStrike" cap="none" normalizeH="0" baseline="0" noProof="0">
                <a:ln>
                  <a:noFill/>
                </a:ln>
                <a:solidFill>
                  <a:schemeClr val="tx1"/>
                </a:solidFill>
                <a:effectLst/>
                <a:latin typeface="Arial" panose="020B0604020202020204" pitchFamily="34" charset="0"/>
              </a:rPr>
              <a:t>2011</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0" i="1" u="none" strike="noStrike" cap="none" normalizeH="0" baseline="0" noProof="0">
                <a:ln>
                  <a:noFill/>
                </a:ln>
                <a:solidFill>
                  <a:schemeClr val="tx1"/>
                </a:solidFill>
                <a:effectLst/>
                <a:latin typeface="Arial" panose="020B0604020202020204" pitchFamily="34" charset="0"/>
              </a:rPr>
              <a:t>35</a:t>
            </a:r>
            <a:r>
              <a:rPr kumimoji="0" lang="en-US" sz="1100" b="0" i="0" u="none" strike="noStrike" cap="none" normalizeH="0" baseline="0" noProof="0">
                <a:ln>
                  <a:noFill/>
                </a:ln>
                <a:solidFill>
                  <a:schemeClr val="tx1"/>
                </a:solidFill>
                <a:effectLst/>
                <a:latin typeface="Arial" panose="020B0604020202020204" pitchFamily="34" charset="0"/>
              </a:rPr>
              <a:t> (2), 211–225. https://doi.org/10.1007/s10545-011-9382-9.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err="1">
                <a:ln>
                  <a:noFill/>
                </a:ln>
                <a:solidFill>
                  <a:schemeClr val="tx1"/>
                </a:solidFill>
                <a:effectLst/>
                <a:latin typeface="Arial" panose="020B0604020202020204" pitchFamily="34" charset="0"/>
              </a:rPr>
              <a:t>Zharova</a:t>
            </a:r>
            <a:r>
              <a:rPr kumimoji="0" lang="en-US" sz="1100" b="0" i="0" u="none" strike="noStrike" cap="none" normalizeH="0" baseline="0" noProof="0">
                <a:ln>
                  <a:noFill/>
                </a:ln>
                <a:solidFill>
                  <a:schemeClr val="tx1"/>
                </a:solidFill>
                <a:effectLst/>
                <a:latin typeface="Arial" panose="020B0604020202020204" pitchFamily="34" charset="0"/>
              </a:rPr>
              <a:t>, T. V.; </a:t>
            </a:r>
            <a:r>
              <a:rPr kumimoji="0" lang="en-US" sz="1100" b="0" i="0" u="none" strike="noStrike" cap="none" normalizeH="0" baseline="0" noProof="0" err="1">
                <a:ln>
                  <a:noFill/>
                </a:ln>
                <a:solidFill>
                  <a:schemeClr val="tx1"/>
                </a:solidFill>
                <a:effectLst/>
                <a:latin typeface="Arial" panose="020B0604020202020204" pitchFamily="34" charset="0"/>
              </a:rPr>
              <a:t>Grivennikova</a:t>
            </a:r>
            <a:r>
              <a:rPr kumimoji="0" lang="en-US" sz="1100" b="0" i="0" u="none" strike="noStrike" cap="none" normalizeH="0" baseline="0" noProof="0">
                <a:ln>
                  <a:noFill/>
                </a:ln>
                <a:solidFill>
                  <a:schemeClr val="tx1"/>
                </a:solidFill>
                <a:effectLst/>
                <a:latin typeface="Arial" panose="020B0604020202020204" pitchFamily="34" charset="0"/>
              </a:rPr>
              <a:t>, V. G.; Borisov, V. B. F1·Fo ATP Synthase/ATPase: Contemporary View on Unidirectional Catalysis. </a:t>
            </a:r>
            <a:r>
              <a:rPr kumimoji="0" lang="en-US" sz="1100" b="0" i="1" u="none" strike="noStrike" cap="none" normalizeH="0" baseline="0" noProof="0">
                <a:ln>
                  <a:noFill/>
                </a:ln>
                <a:solidFill>
                  <a:schemeClr val="tx1"/>
                </a:solidFill>
                <a:effectLst/>
                <a:latin typeface="Arial" panose="020B0604020202020204" pitchFamily="34" charset="0"/>
              </a:rPr>
              <a:t>International Journal of Molecular Sciences</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1" i="0" u="none" strike="noStrike" cap="none" normalizeH="0" baseline="0" noProof="0">
                <a:ln>
                  <a:noFill/>
                </a:ln>
                <a:solidFill>
                  <a:schemeClr val="tx1"/>
                </a:solidFill>
                <a:effectLst/>
                <a:latin typeface="Arial" panose="020B0604020202020204" pitchFamily="34" charset="0"/>
              </a:rPr>
              <a:t>2023</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0" i="1" u="none" strike="noStrike" cap="none" normalizeH="0" baseline="0" noProof="0">
                <a:ln>
                  <a:noFill/>
                </a:ln>
                <a:solidFill>
                  <a:schemeClr val="tx1"/>
                </a:solidFill>
                <a:effectLst/>
                <a:latin typeface="Arial" panose="020B0604020202020204" pitchFamily="34" charset="0"/>
              </a:rPr>
              <a:t>24</a:t>
            </a:r>
            <a:r>
              <a:rPr kumimoji="0" lang="en-US" sz="1100" b="0" i="0" u="none" strike="noStrike" cap="none" normalizeH="0" baseline="0" noProof="0">
                <a:ln>
                  <a:noFill/>
                </a:ln>
                <a:solidFill>
                  <a:schemeClr val="tx1"/>
                </a:solidFill>
                <a:effectLst/>
                <a:latin typeface="Arial" panose="020B0604020202020204" pitchFamily="34" charset="0"/>
              </a:rPr>
              <a:t> (6), 5417. https://doi.org/10.3390/ijms24065417.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Dennis, D. T. Mechanisms of Energy Transduction. </a:t>
            </a:r>
            <a:r>
              <a:rPr kumimoji="0" lang="en-US" sz="1100" b="0" i="1" u="none" strike="noStrike" cap="none" normalizeH="0" baseline="0" noProof="0">
                <a:ln>
                  <a:noFill/>
                </a:ln>
                <a:solidFill>
                  <a:schemeClr val="tx1"/>
                </a:solidFill>
                <a:effectLst/>
                <a:latin typeface="Arial" panose="020B0604020202020204" pitchFamily="34" charset="0"/>
              </a:rPr>
              <a:t>The Biochemistry of Energy Utilization in Plants</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1" i="0" u="none" strike="noStrike" cap="none" normalizeH="0" baseline="0" noProof="0">
                <a:ln>
                  <a:noFill/>
                </a:ln>
                <a:solidFill>
                  <a:schemeClr val="tx1"/>
                </a:solidFill>
                <a:effectLst/>
                <a:latin typeface="Arial" panose="020B0604020202020204" pitchFamily="34" charset="0"/>
              </a:rPr>
              <a:t>1987</a:t>
            </a:r>
            <a:r>
              <a:rPr kumimoji="0" lang="en-US" sz="1100" b="0" i="0" u="none" strike="noStrike" cap="none" normalizeH="0" baseline="0" noProof="0">
                <a:ln>
                  <a:noFill/>
                </a:ln>
                <a:solidFill>
                  <a:schemeClr val="tx1"/>
                </a:solidFill>
                <a:effectLst/>
                <a:latin typeface="Arial" panose="020B0604020202020204" pitchFamily="34" charset="0"/>
              </a:rPr>
              <a:t>, 19–26. https://doi.org/10.1007/978-94-009-3121-3_3.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Boyer, P. D. The Binding Change Mechanism for ATP Synthase — Some Probabilities and Possibilities. </a:t>
            </a:r>
            <a:r>
              <a:rPr kumimoji="0" lang="en-US" sz="1100" b="0" i="1" u="none" strike="noStrike" cap="none" normalizeH="0" baseline="0" noProof="0" err="1">
                <a:ln>
                  <a:noFill/>
                </a:ln>
                <a:solidFill>
                  <a:schemeClr val="tx1"/>
                </a:solidFill>
                <a:effectLst/>
                <a:latin typeface="Arial" panose="020B0604020202020204" pitchFamily="34" charset="0"/>
              </a:rPr>
              <a:t>Biochimica</a:t>
            </a:r>
            <a:r>
              <a:rPr kumimoji="0" lang="en-US" sz="1100" b="0" i="1" u="none" strike="noStrike" cap="none" normalizeH="0" baseline="0" noProof="0">
                <a:ln>
                  <a:noFill/>
                </a:ln>
                <a:solidFill>
                  <a:schemeClr val="tx1"/>
                </a:solidFill>
                <a:effectLst/>
                <a:latin typeface="Arial" panose="020B0604020202020204" pitchFamily="34" charset="0"/>
              </a:rPr>
              <a:t> et </a:t>
            </a:r>
            <a:r>
              <a:rPr kumimoji="0" lang="en-US" sz="1100" b="0" i="1" u="none" strike="noStrike" cap="none" normalizeH="0" baseline="0" noProof="0" err="1">
                <a:ln>
                  <a:noFill/>
                </a:ln>
                <a:solidFill>
                  <a:schemeClr val="tx1"/>
                </a:solidFill>
                <a:effectLst/>
                <a:latin typeface="Arial" panose="020B0604020202020204" pitchFamily="34" charset="0"/>
              </a:rPr>
              <a:t>Biophysica</a:t>
            </a:r>
            <a:r>
              <a:rPr kumimoji="0" lang="en-US" sz="1100" b="0" i="1" u="none" strike="noStrike" cap="none" normalizeH="0" baseline="0" noProof="0">
                <a:ln>
                  <a:noFill/>
                </a:ln>
                <a:solidFill>
                  <a:schemeClr val="tx1"/>
                </a:solidFill>
                <a:effectLst/>
                <a:latin typeface="Arial" panose="020B0604020202020204" pitchFamily="34" charset="0"/>
              </a:rPr>
              <a:t> Acta (BBA) - Bioenergetics</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1" i="0" u="none" strike="noStrike" cap="none" normalizeH="0" baseline="0" noProof="0">
                <a:ln>
                  <a:noFill/>
                </a:ln>
                <a:solidFill>
                  <a:schemeClr val="tx1"/>
                </a:solidFill>
                <a:effectLst/>
                <a:latin typeface="Arial" panose="020B0604020202020204" pitchFamily="34" charset="0"/>
              </a:rPr>
              <a:t>1993</a:t>
            </a:r>
            <a:r>
              <a:rPr kumimoji="0" lang="en-US" sz="1100" b="0" i="0" u="none" strike="noStrike" cap="none" normalizeH="0" baseline="0" noProof="0">
                <a:ln>
                  <a:noFill/>
                </a:ln>
                <a:solidFill>
                  <a:schemeClr val="tx1"/>
                </a:solidFill>
                <a:effectLst/>
                <a:latin typeface="Arial" panose="020B0604020202020204" pitchFamily="34" charset="0"/>
              </a:rPr>
              <a:t>, </a:t>
            </a:r>
            <a:r>
              <a:rPr kumimoji="0" lang="en-US" sz="1100" b="0" i="1" u="none" strike="noStrike" cap="none" normalizeH="0" baseline="0" noProof="0">
                <a:ln>
                  <a:noFill/>
                </a:ln>
                <a:solidFill>
                  <a:schemeClr val="tx1"/>
                </a:solidFill>
                <a:effectLst/>
                <a:latin typeface="Arial" panose="020B0604020202020204" pitchFamily="34" charset="0"/>
              </a:rPr>
              <a:t>1140</a:t>
            </a:r>
            <a:r>
              <a:rPr kumimoji="0" lang="en-US" sz="1100" b="0" i="0" u="none" strike="noStrike" cap="none" normalizeH="0" baseline="0" noProof="0">
                <a:ln>
                  <a:noFill/>
                </a:ln>
                <a:solidFill>
                  <a:schemeClr val="tx1"/>
                </a:solidFill>
                <a:effectLst/>
                <a:latin typeface="Arial" panose="020B0604020202020204" pitchFamily="34" charset="0"/>
              </a:rPr>
              <a:t> (3), 215–250. https://doi.org/10.1016/0005-2728(93)90063-l.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noProof="0">
                <a:ln>
                  <a:noFill/>
                </a:ln>
                <a:solidFill>
                  <a:schemeClr val="tx1"/>
                </a:solidFill>
                <a:effectLst/>
                <a:latin typeface="Arial" panose="020B0604020202020204" pitchFamily="34" charset="0"/>
              </a:rPr>
              <a:t>Time-Resolved Fluorescence Measurements | BMG LABTECH</a:t>
            </a:r>
            <a:r>
              <a:rPr kumimoji="0" lang="en-US" sz="1100" b="0" i="0" u="none" strike="noStrike" cap="none" normalizeH="0" baseline="0" noProof="0">
                <a:ln>
                  <a:noFill/>
                </a:ln>
                <a:solidFill>
                  <a:schemeClr val="tx1"/>
                </a:solidFill>
                <a:effectLst/>
                <a:latin typeface="Arial" panose="020B0604020202020204" pitchFamily="34" charset="0"/>
              </a:rPr>
              <a:t>. Bmglabtech.com. https://www.bmglabtech.com/en/time-resolved-fluorescence/ (accessed 2025-05-14).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noProof="0">
                <a:ln>
                  <a:noFill/>
                </a:ln>
                <a:solidFill>
                  <a:schemeClr val="tx1"/>
                </a:solidFill>
                <a:effectLst/>
                <a:latin typeface="Arial" panose="020B0604020202020204" pitchFamily="34" charset="0"/>
              </a:rPr>
              <a:t>(7)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noProof="0">
                <a:ln>
                  <a:noFill/>
                </a:ln>
                <a:solidFill>
                  <a:schemeClr val="tx1"/>
                </a:solidFill>
                <a:effectLst/>
                <a:latin typeface="Arial" panose="020B0604020202020204" pitchFamily="34" charset="0"/>
              </a:rPr>
              <a:t>TR-FRET Measurements | BMG LABTECH</a:t>
            </a:r>
            <a:r>
              <a:rPr kumimoji="0" lang="en-US" sz="1100" b="0" i="0" u="none" strike="noStrike" cap="none" normalizeH="0" baseline="0" noProof="0">
                <a:ln>
                  <a:noFill/>
                </a:ln>
                <a:solidFill>
                  <a:schemeClr val="tx1"/>
                </a:solidFill>
                <a:effectLst/>
                <a:latin typeface="Arial" panose="020B0604020202020204" pitchFamily="34" charset="0"/>
              </a:rPr>
              <a:t>. Bmglabtech.com. https://www.bmglabtech.com/en/tr-fret/#:~:text=Time%2DResolved%20FRET%20(TR%2D,for%20high%2Dthroughput%20drug%20screening. (accessed 2025-05-14).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noProof="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180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F021E-8CFA-DA49-9E22-0868F1C17479}"/>
              </a:ext>
            </a:extLst>
          </p:cNvPr>
          <p:cNvPicPr>
            <a:picLocks noChangeAspect="1"/>
          </p:cNvPicPr>
          <p:nvPr/>
        </p:nvPicPr>
        <p:blipFill>
          <a:blip r:embed="rId3"/>
          <a:stretch>
            <a:fillRect/>
          </a:stretch>
        </p:blipFill>
        <p:spPr>
          <a:xfrm>
            <a:off x="6338162" y="1731995"/>
            <a:ext cx="2579651" cy="2571750"/>
          </a:xfrm>
          <a:prstGeom prst="rect">
            <a:avLst/>
          </a:prstGeom>
        </p:spPr>
      </p:pic>
      <p:sp>
        <p:nvSpPr>
          <p:cNvPr id="2" name="Content Placeholder 1">
            <a:extLst>
              <a:ext uri="{FF2B5EF4-FFF2-40B4-BE49-F238E27FC236}">
                <a16:creationId xmlns:a16="http://schemas.microsoft.com/office/drawing/2014/main" id="{2BB0EC81-8929-10A9-832D-2966C1B1BCCF}"/>
              </a:ext>
            </a:extLst>
          </p:cNvPr>
          <p:cNvSpPr>
            <a:spLocks noGrp="1"/>
          </p:cNvSpPr>
          <p:nvPr>
            <p:ph idx="1"/>
          </p:nvPr>
        </p:nvSpPr>
        <p:spPr>
          <a:xfrm>
            <a:off x="904876" y="1134876"/>
            <a:ext cx="5719860" cy="3386772"/>
          </a:xfrm>
        </p:spPr>
        <p:txBody>
          <a:bodyPr/>
          <a:lstStyle/>
          <a:p>
            <a:r>
              <a:rPr lang="en-US" noProof="0"/>
              <a:t>Presence of three beta sub-units and a gamma subunit and the cylindrical structure</a:t>
            </a:r>
          </a:p>
          <a:p>
            <a:r>
              <a:rPr lang="en-US" noProof="0"/>
              <a:t>There is uncertainty about location of the catalytic sites</a:t>
            </a:r>
          </a:p>
          <a:p>
            <a:r>
              <a:rPr lang="en-US" noProof="0"/>
              <a:t>Role of alpha, beta, gamma subunits are different</a:t>
            </a:r>
          </a:p>
          <a:p>
            <a:r>
              <a:rPr lang="en-US" noProof="0"/>
              <a:t>The initial steps were believed to be 120 degrees, but the sub steps were not known nor was the associated mechanism</a:t>
            </a:r>
          </a:p>
          <a:p>
            <a:endParaRPr lang="en-US" noProof="0"/>
          </a:p>
        </p:txBody>
      </p:sp>
      <p:sp>
        <p:nvSpPr>
          <p:cNvPr id="3" name="Title 2">
            <a:extLst>
              <a:ext uri="{FF2B5EF4-FFF2-40B4-BE49-F238E27FC236}">
                <a16:creationId xmlns:a16="http://schemas.microsoft.com/office/drawing/2014/main" id="{A3EDD2E7-DAD5-5593-D383-BFDA5E85E52C}"/>
              </a:ext>
            </a:extLst>
          </p:cNvPr>
          <p:cNvSpPr>
            <a:spLocks noGrp="1"/>
          </p:cNvSpPr>
          <p:nvPr>
            <p:ph type="title"/>
          </p:nvPr>
        </p:nvSpPr>
        <p:spPr>
          <a:xfrm>
            <a:off x="904875" y="273711"/>
            <a:ext cx="3667125" cy="696282"/>
          </a:xfrm>
        </p:spPr>
        <p:txBody>
          <a:bodyPr/>
          <a:lstStyle/>
          <a:p>
            <a:r>
              <a:rPr lang="en-US" noProof="0"/>
              <a:t>Prior to the study </a:t>
            </a:r>
          </a:p>
        </p:txBody>
      </p:sp>
      <p:sp>
        <p:nvSpPr>
          <p:cNvPr id="6" name="Slide Number Placeholder 5">
            <a:extLst>
              <a:ext uri="{FF2B5EF4-FFF2-40B4-BE49-F238E27FC236}">
                <a16:creationId xmlns:a16="http://schemas.microsoft.com/office/drawing/2014/main" id="{EFDEFC5C-3031-CFCC-63BA-3ACF53A24E21}"/>
              </a:ext>
            </a:extLst>
          </p:cNvPr>
          <p:cNvSpPr>
            <a:spLocks noGrp="1"/>
          </p:cNvSpPr>
          <p:nvPr>
            <p:ph type="sldNum" sz="quarter" idx="12"/>
          </p:nvPr>
        </p:nvSpPr>
        <p:spPr/>
        <p:txBody>
          <a:bodyPr/>
          <a:lstStyle/>
          <a:p>
            <a:fld id="{E1E1CD7C-2161-7D43-862E-CE4C333CD873}" type="slidenum">
              <a:rPr lang="en-US" noProof="0" smtClean="0"/>
              <a:pPr/>
              <a:t>4</a:t>
            </a:fld>
            <a:endParaRPr lang="en-US" noProof="0"/>
          </a:p>
        </p:txBody>
      </p:sp>
      <p:sp>
        <p:nvSpPr>
          <p:cNvPr id="9" name="TextBox 8">
            <a:extLst>
              <a:ext uri="{FF2B5EF4-FFF2-40B4-BE49-F238E27FC236}">
                <a16:creationId xmlns:a16="http://schemas.microsoft.com/office/drawing/2014/main" id="{8A04B85A-9146-4C11-9ABD-EF6438841B75}"/>
              </a:ext>
            </a:extLst>
          </p:cNvPr>
          <p:cNvSpPr txBox="1"/>
          <p:nvPr/>
        </p:nvSpPr>
        <p:spPr>
          <a:xfrm>
            <a:off x="3391388" y="4282307"/>
            <a:ext cx="5809433" cy="430887"/>
          </a:xfrm>
          <a:prstGeom prst="rect">
            <a:avLst/>
          </a:prstGeom>
          <a:noFill/>
        </p:spPr>
        <p:txBody>
          <a:bodyPr wrap="square" rtlCol="0">
            <a:spAutoFit/>
          </a:bodyPr>
          <a:lstStyle/>
          <a:p>
            <a:r>
              <a:rPr lang="en-US" sz="1100" b="0" i="0" noProof="0">
                <a:solidFill>
                  <a:srgbClr val="222222"/>
                </a:solidFill>
                <a:effectLst/>
                <a:latin typeface="Arial" panose="020B0604020202020204" pitchFamily="34" charset="0"/>
              </a:rPr>
              <a:t>Schematic illustration showing the arrangement of subunits in F</a:t>
            </a:r>
            <a:r>
              <a:rPr lang="en-US" sz="1100" b="0" i="0" baseline="-25000" noProof="0">
                <a:solidFill>
                  <a:srgbClr val="222222"/>
                </a:solidFill>
                <a:effectLst/>
                <a:latin typeface="Arial" panose="020B0604020202020204" pitchFamily="34" charset="0"/>
              </a:rPr>
              <a:t>1</a:t>
            </a:r>
            <a:r>
              <a:rPr lang="en-US" sz="1100" b="0" i="0" noProof="0">
                <a:solidFill>
                  <a:srgbClr val="222222"/>
                </a:solidFill>
                <a:effectLst/>
                <a:latin typeface="Arial" panose="020B0604020202020204" pitchFamily="34" charset="0"/>
              </a:rPr>
              <a:t>·F</a:t>
            </a:r>
            <a:r>
              <a:rPr lang="en-US" sz="1100" b="0" i="0" baseline="-25000" noProof="0">
                <a:solidFill>
                  <a:srgbClr val="222222"/>
                </a:solidFill>
                <a:effectLst/>
                <a:latin typeface="Arial" panose="020B0604020202020204" pitchFamily="34" charset="0"/>
              </a:rPr>
              <a:t>o</a:t>
            </a:r>
            <a:r>
              <a:rPr lang="en-US" sz="1100" b="0" i="0" noProof="0">
                <a:solidFill>
                  <a:srgbClr val="222222"/>
                </a:solidFill>
                <a:effectLst/>
                <a:latin typeface="Arial" panose="020B0604020202020204" pitchFamily="34" charset="0"/>
              </a:rPr>
              <a:t>-ATP synthase/ATPase (</a:t>
            </a:r>
            <a:r>
              <a:rPr lang="en-US" sz="1100" b="0" i="1" noProof="0">
                <a:solidFill>
                  <a:srgbClr val="222222"/>
                </a:solidFill>
                <a:effectLst/>
                <a:latin typeface="Arial" panose="020B0604020202020204" pitchFamily="34" charset="0"/>
              </a:rPr>
              <a:t>E. coli</a:t>
            </a:r>
            <a:r>
              <a:rPr lang="en-US" sz="1100" b="0" i="0" noProof="0">
                <a:solidFill>
                  <a:srgbClr val="222222"/>
                </a:solidFill>
                <a:effectLst/>
                <a:latin typeface="Arial" panose="020B0604020202020204" pitchFamily="34" charset="0"/>
              </a:rPr>
              <a:t>), </a:t>
            </a:r>
            <a:r>
              <a:rPr lang="en-US" sz="1100" b="0" i="0" noProof="0" err="1">
                <a:solidFill>
                  <a:srgbClr val="222222"/>
                </a:solidFill>
                <a:effectLst/>
                <a:latin typeface="Arial" panose="020B0604020202020204" pitchFamily="34" charset="0"/>
              </a:rPr>
              <a:t>Zharova</a:t>
            </a:r>
            <a:r>
              <a:rPr lang="en-US" sz="1100" b="0" i="0" noProof="0">
                <a:solidFill>
                  <a:srgbClr val="222222"/>
                </a:solidFill>
                <a:effectLst/>
                <a:latin typeface="Arial" panose="020B0604020202020204" pitchFamily="34" charset="0"/>
              </a:rPr>
              <a:t>, International Journal of Molecular Sciences, </a:t>
            </a:r>
            <a:r>
              <a:rPr lang="en-US" sz="1100" b="0" i="0" noProof="0">
                <a:solidFill>
                  <a:srgbClr val="222222"/>
                </a:solidFill>
                <a:effectLst/>
                <a:latin typeface="Arial" panose="020B0604020202020204" pitchFamily="34" charset="0"/>
                <a:hlinkClick r:id="rId4"/>
              </a:rPr>
              <a:t>2023</a:t>
            </a:r>
            <a:endParaRPr lang="en-US" sz="1100" noProof="0"/>
          </a:p>
        </p:txBody>
      </p:sp>
      <p:sp>
        <p:nvSpPr>
          <p:cNvPr id="7" name="Espace réservé de la date 3">
            <a:extLst>
              <a:ext uri="{FF2B5EF4-FFF2-40B4-BE49-F238E27FC236}">
                <a16:creationId xmlns:a16="http://schemas.microsoft.com/office/drawing/2014/main" id="{9D99A273-F3A0-85DA-BEFD-DAE1122F9A2F}"/>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398927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308D4E-D9DE-B7FA-88D8-A0DC14761EA0}"/>
              </a:ext>
            </a:extLst>
          </p:cNvPr>
          <p:cNvSpPr>
            <a:spLocks noGrp="1"/>
          </p:cNvSpPr>
          <p:nvPr>
            <p:ph idx="1"/>
          </p:nvPr>
        </p:nvSpPr>
        <p:spPr>
          <a:xfrm>
            <a:off x="904875" y="1297464"/>
            <a:ext cx="7726363" cy="3386772"/>
          </a:xfrm>
        </p:spPr>
        <p:txBody>
          <a:bodyPr/>
          <a:lstStyle/>
          <a:p>
            <a:r>
              <a:rPr lang="en-US" noProof="0"/>
              <a:t>One molecule consumed per 120-degree steps due to protein structure</a:t>
            </a:r>
          </a:p>
          <a:p>
            <a:pPr marL="0" indent="0">
              <a:buNone/>
            </a:pPr>
            <a:endParaRPr lang="en-US" noProof="0"/>
          </a:p>
          <a:p>
            <a:r>
              <a:rPr lang="en-US" noProof="0"/>
              <a:t>ATP hydrolysis on beta subunits would induce gamma rotation</a:t>
            </a:r>
          </a:p>
          <a:p>
            <a:pPr marL="0" indent="0">
              <a:buNone/>
            </a:pPr>
            <a:endParaRPr lang="en-US" noProof="0"/>
          </a:p>
          <a:p>
            <a:r>
              <a:rPr lang="en-US" noProof="0"/>
              <a:t>A more intricate mechanism present a mM concentration</a:t>
            </a:r>
          </a:p>
          <a:p>
            <a:pPr marL="0" indent="0">
              <a:buNone/>
            </a:pPr>
            <a:endParaRPr lang="en-US" noProof="0"/>
          </a:p>
          <a:p>
            <a:r>
              <a:rPr lang="en-US" noProof="0"/>
              <a:t>Faster rotation at mM concentration</a:t>
            </a:r>
          </a:p>
        </p:txBody>
      </p:sp>
      <p:sp>
        <p:nvSpPr>
          <p:cNvPr id="3" name="Title 2">
            <a:extLst>
              <a:ext uri="{FF2B5EF4-FFF2-40B4-BE49-F238E27FC236}">
                <a16:creationId xmlns:a16="http://schemas.microsoft.com/office/drawing/2014/main" id="{82A86CFA-57CD-8B4D-6F48-B059B9BDCDA5}"/>
              </a:ext>
            </a:extLst>
          </p:cNvPr>
          <p:cNvSpPr>
            <a:spLocks noGrp="1"/>
          </p:cNvSpPr>
          <p:nvPr>
            <p:ph type="title"/>
          </p:nvPr>
        </p:nvSpPr>
        <p:spPr/>
        <p:txBody>
          <a:bodyPr/>
          <a:lstStyle/>
          <a:p>
            <a:r>
              <a:rPr lang="en-US" noProof="0"/>
              <a:t>Hypothesis</a:t>
            </a:r>
          </a:p>
        </p:txBody>
      </p:sp>
      <p:sp>
        <p:nvSpPr>
          <p:cNvPr id="6" name="Slide Number Placeholder 5">
            <a:extLst>
              <a:ext uri="{FF2B5EF4-FFF2-40B4-BE49-F238E27FC236}">
                <a16:creationId xmlns:a16="http://schemas.microsoft.com/office/drawing/2014/main" id="{D51865AA-35B6-7928-E79E-CC3F88E8EF4A}"/>
              </a:ext>
            </a:extLst>
          </p:cNvPr>
          <p:cNvSpPr>
            <a:spLocks noGrp="1"/>
          </p:cNvSpPr>
          <p:nvPr>
            <p:ph type="sldNum" sz="quarter" idx="12"/>
          </p:nvPr>
        </p:nvSpPr>
        <p:spPr/>
        <p:txBody>
          <a:bodyPr/>
          <a:lstStyle/>
          <a:p>
            <a:fld id="{E1E1CD7C-2161-7D43-862E-CE4C333CD873}" type="slidenum">
              <a:rPr lang="en-US" noProof="0" smtClean="0"/>
              <a:pPr/>
              <a:t>5</a:t>
            </a:fld>
            <a:endParaRPr lang="en-US" noProof="0"/>
          </a:p>
        </p:txBody>
      </p:sp>
      <p:sp>
        <p:nvSpPr>
          <p:cNvPr id="7" name="Espace réservé de la date 3">
            <a:extLst>
              <a:ext uri="{FF2B5EF4-FFF2-40B4-BE49-F238E27FC236}">
                <a16:creationId xmlns:a16="http://schemas.microsoft.com/office/drawing/2014/main" id="{01D004E7-051F-B6C4-17B3-835898F238AC}"/>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213240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683F-3CA4-6BA8-8333-B8DA674054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54E5F5-318A-C5CE-622A-45368A9A3539}"/>
              </a:ext>
            </a:extLst>
          </p:cNvPr>
          <p:cNvSpPr>
            <a:spLocks noGrp="1"/>
          </p:cNvSpPr>
          <p:nvPr>
            <p:ph type="title"/>
          </p:nvPr>
        </p:nvSpPr>
        <p:spPr>
          <a:xfrm>
            <a:off x="904874" y="649192"/>
            <a:ext cx="6449739" cy="1072753"/>
          </a:xfrm>
        </p:spPr>
        <p:txBody>
          <a:bodyPr/>
          <a:lstStyle/>
          <a:p>
            <a:r>
              <a:rPr lang="en-US" noProof="0"/>
              <a:t>The F</a:t>
            </a:r>
            <a:r>
              <a:rPr lang="en-US" sz="1800" noProof="0"/>
              <a:t>1</a:t>
            </a:r>
            <a:r>
              <a:rPr lang="en-US" noProof="0"/>
              <a:t>-ATPase used in this paper</a:t>
            </a:r>
          </a:p>
        </p:txBody>
      </p:sp>
      <p:sp>
        <p:nvSpPr>
          <p:cNvPr id="12" name="Content Placeholder 1">
            <a:extLst>
              <a:ext uri="{FF2B5EF4-FFF2-40B4-BE49-F238E27FC236}">
                <a16:creationId xmlns:a16="http://schemas.microsoft.com/office/drawing/2014/main" id="{86D54F69-A355-DD36-BA86-D7886B2725BD}"/>
              </a:ext>
            </a:extLst>
          </p:cNvPr>
          <p:cNvSpPr txBox="1">
            <a:spLocks/>
          </p:cNvSpPr>
          <p:nvPr/>
        </p:nvSpPr>
        <p:spPr>
          <a:xfrm>
            <a:off x="888419" y="1678117"/>
            <a:ext cx="5909069" cy="3709035"/>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noProof="0"/>
              <a:t>Derived from thermophilic Bacillus PS3</a:t>
            </a:r>
          </a:p>
          <a:p>
            <a:pPr marL="0" indent="0">
              <a:buNone/>
            </a:pPr>
            <a:endParaRPr lang="en-US" noProof="0"/>
          </a:p>
          <a:p>
            <a:r>
              <a:rPr lang="en-US" noProof="0"/>
              <a:t>Lower affinity than for other ATPases </a:t>
            </a:r>
          </a:p>
          <a:p>
            <a:pPr marL="0" indent="0">
              <a:buNone/>
            </a:pPr>
            <a:endParaRPr lang="en-US" noProof="0"/>
          </a:p>
          <a:p>
            <a:r>
              <a:rPr lang="en-US" noProof="0"/>
              <a:t>Probably used because of lower activity allowing for high expression</a:t>
            </a:r>
          </a:p>
          <a:p>
            <a:endParaRPr lang="en-US" noProof="0"/>
          </a:p>
          <a:p>
            <a:r>
              <a:rPr lang="en-US"/>
              <a:t>Probably used because of slower rotation speed</a:t>
            </a:r>
            <a:endParaRPr lang="en-US" noProof="0"/>
          </a:p>
          <a:p>
            <a:endParaRPr lang="en-US" noProof="0"/>
          </a:p>
        </p:txBody>
      </p:sp>
      <p:sp>
        <p:nvSpPr>
          <p:cNvPr id="2" name="Espace réservé de la date 3">
            <a:extLst>
              <a:ext uri="{FF2B5EF4-FFF2-40B4-BE49-F238E27FC236}">
                <a16:creationId xmlns:a16="http://schemas.microsoft.com/office/drawing/2014/main" id="{2B1D9BB6-9CB8-5D2F-3C84-B1836B59E927}"/>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4" name="TextBox 3">
            <a:extLst>
              <a:ext uri="{FF2B5EF4-FFF2-40B4-BE49-F238E27FC236}">
                <a16:creationId xmlns:a16="http://schemas.microsoft.com/office/drawing/2014/main" id="{F6A685B3-1F78-79B6-E326-1FAD725DA525}"/>
              </a:ext>
            </a:extLst>
          </p:cNvPr>
          <p:cNvSpPr txBox="1"/>
          <p:nvPr/>
        </p:nvSpPr>
        <p:spPr>
          <a:xfrm>
            <a:off x="6067324" y="4843418"/>
            <a:ext cx="3076676" cy="300082"/>
          </a:xfrm>
          <a:prstGeom prst="rect">
            <a:avLst/>
          </a:prstGeom>
          <a:noFill/>
        </p:spPr>
        <p:txBody>
          <a:bodyPr wrap="none" rtlCol="0">
            <a:spAutoFit/>
          </a:bodyPr>
          <a:lstStyle/>
          <a:p>
            <a:r>
              <a:rPr lang="en-US"/>
              <a:t>Krah, A., &amp; Bond, P. J. (2018). </a:t>
            </a:r>
            <a:r>
              <a:rPr lang="en-US" i="1" err="1"/>
              <a:t>PeerJ</a:t>
            </a:r>
            <a:endParaRPr lang="LID4096"/>
          </a:p>
        </p:txBody>
      </p:sp>
    </p:spTree>
    <p:extLst>
      <p:ext uri="{BB962C8B-B14F-4D97-AF65-F5344CB8AC3E}">
        <p14:creationId xmlns:p14="http://schemas.microsoft.com/office/powerpoint/2010/main" val="360012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B47D2D-0A18-9ACF-E0F6-CCA5E14A4820}"/>
              </a:ext>
            </a:extLst>
          </p:cNvPr>
          <p:cNvPicPr>
            <a:picLocks noChangeAspect="1"/>
          </p:cNvPicPr>
          <p:nvPr/>
        </p:nvPicPr>
        <p:blipFill>
          <a:blip r:embed="rId2"/>
          <a:stretch>
            <a:fillRect/>
          </a:stretch>
        </p:blipFill>
        <p:spPr>
          <a:xfrm>
            <a:off x="116733" y="2673563"/>
            <a:ext cx="5671224" cy="2469937"/>
          </a:xfrm>
          <a:prstGeom prst="rect">
            <a:avLst/>
          </a:prstGeom>
        </p:spPr>
      </p:pic>
      <p:pic>
        <p:nvPicPr>
          <p:cNvPr id="8" name="Content Placeholder 7">
            <a:extLst>
              <a:ext uri="{FF2B5EF4-FFF2-40B4-BE49-F238E27FC236}">
                <a16:creationId xmlns:a16="http://schemas.microsoft.com/office/drawing/2014/main" id="{631C0657-4A2D-461A-C8A1-F669691687C6}"/>
              </a:ext>
            </a:extLst>
          </p:cNvPr>
          <p:cNvPicPr>
            <a:picLocks noGrp="1" noChangeAspect="1"/>
          </p:cNvPicPr>
          <p:nvPr>
            <p:ph idx="1"/>
          </p:nvPr>
        </p:nvPicPr>
        <p:blipFill>
          <a:blip r:embed="rId3"/>
          <a:stretch>
            <a:fillRect/>
          </a:stretch>
        </p:blipFill>
        <p:spPr>
          <a:xfrm>
            <a:off x="4809411" y="131033"/>
            <a:ext cx="4217856" cy="3750303"/>
          </a:xfrm>
        </p:spPr>
      </p:pic>
      <p:sp>
        <p:nvSpPr>
          <p:cNvPr id="3" name="Title 2">
            <a:extLst>
              <a:ext uri="{FF2B5EF4-FFF2-40B4-BE49-F238E27FC236}">
                <a16:creationId xmlns:a16="http://schemas.microsoft.com/office/drawing/2014/main" id="{252E59CE-22E6-548E-D324-9B589AE027AA}"/>
              </a:ext>
            </a:extLst>
          </p:cNvPr>
          <p:cNvSpPr>
            <a:spLocks noGrp="1"/>
          </p:cNvSpPr>
          <p:nvPr>
            <p:ph type="title"/>
          </p:nvPr>
        </p:nvSpPr>
        <p:spPr>
          <a:xfrm>
            <a:off x="904875" y="131032"/>
            <a:ext cx="4770711" cy="1072753"/>
          </a:xfrm>
        </p:spPr>
        <p:txBody>
          <a:bodyPr/>
          <a:lstStyle/>
          <a:p>
            <a:r>
              <a:rPr lang="el-GR" noProof="0">
                <a:latin typeface="+mj-lt"/>
              </a:rPr>
              <a:t>γ</a:t>
            </a:r>
            <a:r>
              <a:rPr lang="en-US" noProof="0">
                <a:latin typeface="+mj-lt"/>
              </a:rPr>
              <a:t>-subunit to bead </a:t>
            </a:r>
            <a:r>
              <a:rPr lang="en-US" noProof="0"/>
              <a:t>assembly</a:t>
            </a:r>
          </a:p>
        </p:txBody>
      </p:sp>
      <p:sp>
        <p:nvSpPr>
          <p:cNvPr id="12" name="Content Placeholder 1">
            <a:extLst>
              <a:ext uri="{FF2B5EF4-FFF2-40B4-BE49-F238E27FC236}">
                <a16:creationId xmlns:a16="http://schemas.microsoft.com/office/drawing/2014/main" id="{DFF42538-C226-3DE8-F4A5-393F6A4AE76F}"/>
              </a:ext>
            </a:extLst>
          </p:cNvPr>
          <p:cNvSpPr txBox="1">
            <a:spLocks/>
          </p:cNvSpPr>
          <p:nvPr/>
        </p:nvSpPr>
        <p:spPr>
          <a:xfrm>
            <a:off x="255959" y="1159957"/>
            <a:ext cx="4154831" cy="3709035"/>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noProof="0"/>
              <a:t>Mutant γ shaft, with two cysteines for linkage with biotin</a:t>
            </a:r>
          </a:p>
          <a:p>
            <a:r>
              <a:rPr lang="en-US" noProof="0"/>
              <a:t>BSA on gold bead, with biotin</a:t>
            </a:r>
          </a:p>
          <a:p>
            <a:r>
              <a:rPr lang="en-US" noProof="0"/>
              <a:t>Both linked with Streptavidin</a:t>
            </a:r>
            <a:r>
              <a:rPr lang="en-US"/>
              <a:t> (high affinity for biotin)</a:t>
            </a:r>
            <a:endParaRPr lang="en-US" noProof="0"/>
          </a:p>
          <a:p>
            <a:endParaRPr lang="en-US" noProof="0"/>
          </a:p>
        </p:txBody>
      </p:sp>
    </p:spTree>
    <p:extLst>
      <p:ext uri="{BB962C8B-B14F-4D97-AF65-F5344CB8AC3E}">
        <p14:creationId xmlns:p14="http://schemas.microsoft.com/office/powerpoint/2010/main" val="242653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59C87-D39F-0207-4F1D-FB2A54463177}"/>
            </a:ext>
          </a:extLst>
        </p:cNvPr>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61A8B17-4961-B88F-A62E-3935A7A94626}"/>
              </a:ext>
            </a:extLst>
          </p:cNvPr>
          <p:cNvSpPr txBox="1">
            <a:spLocks/>
          </p:cNvSpPr>
          <p:nvPr/>
        </p:nvSpPr>
        <p:spPr>
          <a:xfrm>
            <a:off x="255959" y="1159957"/>
            <a:ext cx="4316041" cy="3709035"/>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noProof="0"/>
              <a:t>Laser Dark Field Microscopy at 532 nm, measure scattered light</a:t>
            </a:r>
          </a:p>
          <a:p>
            <a:r>
              <a:rPr lang="en-US" noProof="0"/>
              <a:t>100-time magnification</a:t>
            </a:r>
          </a:p>
          <a:p>
            <a:r>
              <a:rPr lang="en-US" noProof="0"/>
              <a:t>Verify that they only measured single beads</a:t>
            </a:r>
          </a:p>
          <a:p>
            <a:r>
              <a:rPr lang="en-US" noProof="0"/>
              <a:t>Verify that the laser did not change dynamics</a:t>
            </a:r>
          </a:p>
          <a:p>
            <a:pPr marL="0" indent="0">
              <a:buNone/>
            </a:pPr>
            <a:endParaRPr lang="en-US" noProof="0"/>
          </a:p>
          <a:p>
            <a:endParaRPr lang="en-US" noProof="0"/>
          </a:p>
          <a:p>
            <a:endParaRPr lang="en-US" noProof="0"/>
          </a:p>
        </p:txBody>
      </p:sp>
      <p:pic>
        <p:nvPicPr>
          <p:cNvPr id="4" name="Picture 3">
            <a:extLst>
              <a:ext uri="{FF2B5EF4-FFF2-40B4-BE49-F238E27FC236}">
                <a16:creationId xmlns:a16="http://schemas.microsoft.com/office/drawing/2014/main" id="{1545FECA-1396-A090-C87D-1E53E72DAE9F}"/>
              </a:ext>
            </a:extLst>
          </p:cNvPr>
          <p:cNvPicPr>
            <a:picLocks noChangeAspect="1"/>
          </p:cNvPicPr>
          <p:nvPr/>
        </p:nvPicPr>
        <p:blipFill>
          <a:blip r:embed="rId3"/>
          <a:stretch>
            <a:fillRect/>
          </a:stretch>
        </p:blipFill>
        <p:spPr>
          <a:xfrm>
            <a:off x="4834187" y="131032"/>
            <a:ext cx="4079513" cy="4638675"/>
          </a:xfrm>
          <a:prstGeom prst="rect">
            <a:avLst/>
          </a:prstGeom>
        </p:spPr>
      </p:pic>
      <p:pic>
        <p:nvPicPr>
          <p:cNvPr id="8" name="Picture 7">
            <a:extLst>
              <a:ext uri="{FF2B5EF4-FFF2-40B4-BE49-F238E27FC236}">
                <a16:creationId xmlns:a16="http://schemas.microsoft.com/office/drawing/2014/main" id="{9D5C5CAE-E62D-8376-EABE-2C755F394923}"/>
              </a:ext>
            </a:extLst>
          </p:cNvPr>
          <p:cNvPicPr>
            <a:picLocks noChangeAspect="1"/>
          </p:cNvPicPr>
          <p:nvPr/>
        </p:nvPicPr>
        <p:blipFill>
          <a:blip r:embed="rId4"/>
          <a:stretch>
            <a:fillRect/>
          </a:stretch>
        </p:blipFill>
        <p:spPr>
          <a:xfrm>
            <a:off x="800100" y="3650684"/>
            <a:ext cx="4078163" cy="1361783"/>
          </a:xfrm>
          <a:prstGeom prst="rect">
            <a:avLst/>
          </a:prstGeom>
        </p:spPr>
      </p:pic>
      <p:sp>
        <p:nvSpPr>
          <p:cNvPr id="3" name="Espace réservé de la date 3">
            <a:extLst>
              <a:ext uri="{FF2B5EF4-FFF2-40B4-BE49-F238E27FC236}">
                <a16:creationId xmlns:a16="http://schemas.microsoft.com/office/drawing/2014/main" id="{685F93A5-0C84-A159-21BD-45482DEAF98B}"/>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
        <p:nvSpPr>
          <p:cNvPr id="2" name="Title 1">
            <a:extLst>
              <a:ext uri="{FF2B5EF4-FFF2-40B4-BE49-F238E27FC236}">
                <a16:creationId xmlns:a16="http://schemas.microsoft.com/office/drawing/2014/main" id="{2740F32D-5531-47C6-3B5D-77FB66398B5B}"/>
              </a:ext>
            </a:extLst>
          </p:cNvPr>
          <p:cNvSpPr>
            <a:spLocks noGrp="1"/>
          </p:cNvSpPr>
          <p:nvPr>
            <p:ph type="title"/>
          </p:nvPr>
        </p:nvSpPr>
        <p:spPr>
          <a:xfrm>
            <a:off x="904875" y="131032"/>
            <a:ext cx="4593349" cy="1072753"/>
          </a:xfrm>
        </p:spPr>
        <p:txBody>
          <a:bodyPr/>
          <a:lstStyle/>
          <a:p>
            <a:r>
              <a:rPr lang="en-US" noProof="0"/>
              <a:t>Observation of the rotation</a:t>
            </a:r>
          </a:p>
        </p:txBody>
      </p:sp>
    </p:spTree>
    <p:extLst>
      <p:ext uri="{BB962C8B-B14F-4D97-AF65-F5344CB8AC3E}">
        <p14:creationId xmlns:p14="http://schemas.microsoft.com/office/powerpoint/2010/main" val="27362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BDC4-B815-1B00-B741-50738668B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84E41-5AE6-1339-1088-461FB6F0449B}"/>
              </a:ext>
            </a:extLst>
          </p:cNvPr>
          <p:cNvSpPr>
            <a:spLocks noGrp="1"/>
          </p:cNvSpPr>
          <p:nvPr>
            <p:ph type="title"/>
          </p:nvPr>
        </p:nvSpPr>
        <p:spPr/>
        <p:txBody>
          <a:bodyPr/>
          <a:lstStyle/>
          <a:p>
            <a:r>
              <a:rPr lang="en-US" noProof="0"/>
              <a:t>Observation and data extraction	</a:t>
            </a:r>
          </a:p>
        </p:txBody>
      </p:sp>
      <p:sp>
        <p:nvSpPr>
          <p:cNvPr id="7" name="Content Placeholder 1">
            <a:extLst>
              <a:ext uri="{FF2B5EF4-FFF2-40B4-BE49-F238E27FC236}">
                <a16:creationId xmlns:a16="http://schemas.microsoft.com/office/drawing/2014/main" id="{72EFC442-45EC-42BE-0887-C2461AD36AA1}"/>
              </a:ext>
            </a:extLst>
          </p:cNvPr>
          <p:cNvSpPr txBox="1">
            <a:spLocks/>
          </p:cNvSpPr>
          <p:nvPr/>
        </p:nvSpPr>
        <p:spPr>
          <a:xfrm>
            <a:off x="255959" y="1159957"/>
            <a:ext cx="4316041" cy="3709035"/>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noProof="0"/>
              <a:t>Spot size = 300 nm, the diffraction limit size</a:t>
            </a:r>
          </a:p>
          <a:p>
            <a:r>
              <a:rPr lang="en-US" noProof="0"/>
              <a:t>Computed the centroid of the bead image, giving bead position</a:t>
            </a:r>
          </a:p>
          <a:p>
            <a:r>
              <a:rPr lang="en-US" noProof="0"/>
              <a:t>Steps were identified manually, other steps deleted</a:t>
            </a:r>
            <a:r>
              <a:rPr lang="en-US"/>
              <a:t>. Data </a:t>
            </a:r>
            <a:r>
              <a:rPr lang="en-US" noProof="0"/>
              <a:t>aligned and averaged</a:t>
            </a:r>
          </a:p>
          <a:p>
            <a:endParaRPr lang="en-US" noProof="0"/>
          </a:p>
          <a:p>
            <a:endParaRPr lang="en-US" noProof="0"/>
          </a:p>
          <a:p>
            <a:endParaRPr lang="en-US" noProof="0"/>
          </a:p>
          <a:p>
            <a:endParaRPr lang="en-US" noProof="0"/>
          </a:p>
        </p:txBody>
      </p:sp>
      <p:pic>
        <p:nvPicPr>
          <p:cNvPr id="4" name="Picture 3" descr="A black and white image of a sphere&#10;&#10;AI-generated content may be incorrect.">
            <a:extLst>
              <a:ext uri="{FF2B5EF4-FFF2-40B4-BE49-F238E27FC236}">
                <a16:creationId xmlns:a16="http://schemas.microsoft.com/office/drawing/2014/main" id="{6D2D1BB6-4C36-F16A-8DB7-3767E35751AA}"/>
              </a:ext>
            </a:extLst>
          </p:cNvPr>
          <p:cNvPicPr>
            <a:picLocks noChangeAspect="1"/>
          </p:cNvPicPr>
          <p:nvPr/>
        </p:nvPicPr>
        <p:blipFill>
          <a:blip r:embed="rId3"/>
          <a:stretch>
            <a:fillRect/>
          </a:stretch>
        </p:blipFill>
        <p:spPr>
          <a:xfrm>
            <a:off x="6217093" y="566047"/>
            <a:ext cx="2274444" cy="3663053"/>
          </a:xfrm>
          <a:prstGeom prst="rect">
            <a:avLst/>
          </a:prstGeom>
        </p:spPr>
      </p:pic>
      <p:pic>
        <p:nvPicPr>
          <p:cNvPr id="8" name="Picture 7">
            <a:extLst>
              <a:ext uri="{FF2B5EF4-FFF2-40B4-BE49-F238E27FC236}">
                <a16:creationId xmlns:a16="http://schemas.microsoft.com/office/drawing/2014/main" id="{03893A99-8A38-854C-6DD0-3CE0B1A83CB3}"/>
              </a:ext>
            </a:extLst>
          </p:cNvPr>
          <p:cNvPicPr>
            <a:picLocks noChangeAspect="1"/>
          </p:cNvPicPr>
          <p:nvPr/>
        </p:nvPicPr>
        <p:blipFill>
          <a:blip r:embed="rId4"/>
          <a:stretch>
            <a:fillRect/>
          </a:stretch>
        </p:blipFill>
        <p:spPr>
          <a:xfrm>
            <a:off x="904874" y="2643309"/>
            <a:ext cx="5829301" cy="2595207"/>
          </a:xfrm>
          <a:prstGeom prst="rect">
            <a:avLst/>
          </a:prstGeom>
        </p:spPr>
      </p:pic>
      <p:sp>
        <p:nvSpPr>
          <p:cNvPr id="3" name="Espace réservé de la date 3">
            <a:extLst>
              <a:ext uri="{FF2B5EF4-FFF2-40B4-BE49-F238E27FC236}">
                <a16:creationId xmlns:a16="http://schemas.microsoft.com/office/drawing/2014/main" id="{AF658ADA-6C0B-0CB4-D0FB-3006008D00D0}"/>
              </a:ext>
            </a:extLst>
          </p:cNvPr>
          <p:cNvSpPr>
            <a:spLocks noGrp="1"/>
          </p:cNvSpPr>
          <p:nvPr>
            <p:ph type="dt" sz="half" idx="10"/>
          </p:nvPr>
        </p:nvSpPr>
        <p:spPr>
          <a:xfrm rot="16200000">
            <a:off x="-1221413" y="2778452"/>
            <a:ext cx="3341052" cy="911524"/>
          </a:xfrm>
        </p:spPr>
        <p:txBody>
          <a:bodyPr/>
          <a:lstStyle/>
          <a:p>
            <a:r>
              <a:rPr lang="en-US" noProof="0"/>
              <a:t>CH-312 – F1-ATPase Rotation analysis</a:t>
            </a:r>
          </a:p>
        </p:txBody>
      </p:sp>
    </p:spTree>
    <p:extLst>
      <p:ext uri="{BB962C8B-B14F-4D97-AF65-F5344CB8AC3E}">
        <p14:creationId xmlns:p14="http://schemas.microsoft.com/office/powerpoint/2010/main" val="2937742146"/>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5333171-6798-45a0-9a1e-6beba187c9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6CB45238BDCD439C499658911E4FE2" ma:contentTypeVersion="11" ma:contentTypeDescription="Crée un document." ma:contentTypeScope="" ma:versionID="54fb6c0b4ccd58c88de5aa349eb26a3e">
  <xsd:schema xmlns:xsd="http://www.w3.org/2001/XMLSchema" xmlns:xs="http://www.w3.org/2001/XMLSchema" xmlns:p="http://schemas.microsoft.com/office/2006/metadata/properties" xmlns:ns3="25333171-6798-45a0-9a1e-6beba187c987" xmlns:ns4="9d71c027-1349-4487-ab51-034dbb1297f8" targetNamespace="http://schemas.microsoft.com/office/2006/metadata/properties" ma:root="true" ma:fieldsID="92d2175d964ae5e8e9ef4c0c126e0085" ns3:_="" ns4:_="">
    <xsd:import namespace="25333171-6798-45a0-9a1e-6beba187c987"/>
    <xsd:import namespace="9d71c027-1349-4487-ab51-034dbb1297f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33171-6798-45a0-9a1e-6beba187c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71c027-1349-4487-ab51-034dbb1297f8"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SharingHintHash" ma:index="17"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A6C70-7FF5-480A-B09B-7D0A19B2F431}">
  <ds:schemaRefs>
    <ds:schemaRef ds:uri="25333171-6798-45a0-9a1e-6beba187c987"/>
    <ds:schemaRef ds:uri="9d71c027-1349-4487-ab51-034dbb1297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3.xml><?xml version="1.0" encoding="utf-8"?>
<ds:datastoreItem xmlns:ds="http://schemas.openxmlformats.org/officeDocument/2006/customXml" ds:itemID="{0090D0D3-787F-475F-9704-3753BE400E8C}">
  <ds:schemaRefs>
    <ds:schemaRef ds:uri="25333171-6798-45a0-9a1e-6beba187c987"/>
    <ds:schemaRef ds:uri="9d71c027-1349-4487-ab51-034dbb1297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Thème Office</Template>
  <Application>Microsoft Office PowerPoint</Application>
  <PresentationFormat>On-screen Show (16:9)</PresentationFormat>
  <Slides>33</Slides>
  <Notes>14</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Thème Office</vt:lpstr>
      <vt:lpstr>Resolution of distinct rotational substeps by submillisecond kinetic analysis of F1-ATPase</vt:lpstr>
      <vt:lpstr>ATP synthase</vt:lpstr>
      <vt:lpstr>F1-ATPase</vt:lpstr>
      <vt:lpstr>Prior to the study </vt:lpstr>
      <vt:lpstr>Hypothesis</vt:lpstr>
      <vt:lpstr>The F1-ATPase used in this paper</vt:lpstr>
      <vt:lpstr>γ-subunit to bead assembly</vt:lpstr>
      <vt:lpstr>Observation of the rotation</vt:lpstr>
      <vt:lpstr>Observation and data extraction </vt:lpstr>
      <vt:lpstr>40-nm beads effect on rotation</vt:lpstr>
      <vt:lpstr>Stepwise mechanism</vt:lpstr>
      <vt:lpstr>ATP hydrolysis rate measurement</vt:lpstr>
      <vt:lpstr>One rotary mechanism</vt:lpstr>
      <vt:lpstr>Matching results and assumptions</vt:lpstr>
      <vt:lpstr>Two substeps</vt:lpstr>
      <vt:lpstr>Unfiltered time courses </vt:lpstr>
      <vt:lpstr>PowerPoint Presentation</vt:lpstr>
      <vt:lpstr>Let’s zoom in, 2mM</vt:lpstr>
      <vt:lpstr>Let’s zoom in, 20μM</vt:lpstr>
      <vt:lpstr>Let’s zoom in, 2μM</vt:lpstr>
      <vt:lpstr>Kinetics of the substeps</vt:lpstr>
      <vt:lpstr>Kinetics of the substeps</vt:lpstr>
      <vt:lpstr>Kinetics of the substeps</vt:lpstr>
      <vt:lpstr>Kinetics of the substeps</vt:lpstr>
      <vt:lpstr>Kinetics of the substeps</vt:lpstr>
      <vt:lpstr>Proposed detailed mechanism </vt:lpstr>
      <vt:lpstr>Proposed detailed mechanism </vt:lpstr>
      <vt:lpstr>Conclusions</vt:lpstr>
      <vt:lpstr>Outlooks</vt:lpstr>
      <vt:lpstr>Questions </vt:lpstr>
      <vt:lpstr>Questions </vt:lpstr>
      <vt:lpstr>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revision>2</cp:revision>
  <dcterms:created xsi:type="dcterms:W3CDTF">2019-04-02T06:24:35Z</dcterms:created>
  <dcterms:modified xsi:type="dcterms:W3CDTF">2025-05-30T08:31:49Z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0x010100E06CB45238BDCD439C499658911E4FE2</vt:lpwstr>
  </property>
</Properties>
</file>